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31"/>
  </p:notesMasterIdLst>
  <p:sldIdLst>
    <p:sldId id="256" r:id="rId4"/>
    <p:sldId id="257" r:id="rId5"/>
    <p:sldId id="283"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18288000" cy="10287000"/>
  <p:notesSz cx="6858000" cy="9144000"/>
  <p:embeddedFontLst>
    <p:embeddedFont>
      <p:font typeface="Barlow" panose="00000500000000000000" pitchFamily="2" charset="0"/>
      <p:regular r:id="rId32"/>
      <p:bold r:id="rId33"/>
      <p:italic r:id="rId34"/>
      <p:boldItalic r:id="rId35"/>
    </p:embeddedFont>
    <p:embeddedFont>
      <p:font typeface="Barlow Bold" panose="00000800000000000000" pitchFamily="2" charset="0"/>
      <p:regular r:id="rId36"/>
      <p:bold r:id="rId37"/>
    </p:embeddedFont>
    <p:embeddedFont>
      <p:font typeface="Barlow Bold Italics" panose="020B0604020202020204" charset="0"/>
      <p:regular r:id="rId38"/>
    </p:embeddedFont>
    <p:embeddedFont>
      <p:font typeface="Barlow Italics" panose="020B0604020202020204" charset="0"/>
      <p:regular r:id="rId39"/>
    </p:embeddedFont>
    <p:embeddedFont>
      <p:font typeface="Barlow Medium" panose="00000600000000000000" pitchFamily="2" charset="0"/>
      <p:regular r:id="rId40"/>
      <p:italic r:id="rId41"/>
    </p:embeddedFont>
    <p:embeddedFont>
      <p:font typeface="Barlow Semi-Bold" panose="020B0604020202020204" charset="0"/>
      <p:regular r:id="rId42"/>
    </p:embeddedFont>
    <p:embeddedFont>
      <p:font typeface="Barlow Ultra-Bold" panose="020B0604020202020204" charset="0"/>
      <p:regular r:id="rId43"/>
    </p:embeddedFont>
    <p:embeddedFont>
      <p:font typeface="DIN Next" panose="020B0604020202020204" charset="0"/>
      <p:regular r:id="rId44"/>
    </p:embeddedFont>
    <p:embeddedFont>
      <p:font typeface="DIN Next Bold" panose="020B0604020202020204" charset="0"/>
      <p:regular r:id="rId45"/>
    </p:embeddedFont>
    <p:embeddedFont>
      <p:font typeface="DIN Next Bold Italics" panose="020B0604020202020204" charset="0"/>
      <p:regular r:id="rId46"/>
    </p:embeddedFont>
    <p:embeddedFont>
      <p:font typeface="DIN Next Italics" panose="020B0604020202020204" charset="0"/>
      <p:regular r:id="rId47"/>
    </p:embeddedFont>
    <p:embeddedFont>
      <p:font typeface="Roboto" panose="02000000000000000000" pitchFamily="2" charset="0"/>
      <p:regular r:id="rId48"/>
      <p:bold r:id="rId49"/>
      <p:italic r:id="rId50"/>
      <p:boldItalic r:id="rId51"/>
    </p:embeddedFont>
    <p:embeddedFont>
      <p:font typeface="Roboto Bold" panose="02000000000000000000" pitchFamily="2" charset="0"/>
      <p:regular r:id="rId52"/>
      <p:bold r:id="rId53"/>
    </p:embeddedFont>
    <p:embeddedFont>
      <p:font typeface="Times" panose="02020603050405020304" pitchFamily="18"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8646" autoAdjust="0"/>
  </p:normalViewPr>
  <p:slideViewPr>
    <p:cSldViewPr>
      <p:cViewPr varScale="1">
        <p:scale>
          <a:sx n="54" d="100"/>
          <a:sy n="54" d="100"/>
        </p:scale>
        <p:origin x="52" y="10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font" Target="fonts/font20.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A6629-F4B0-4C79-B2ED-9A305EC6CE8F}"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52757-90A4-47BE-84B8-487D24A44831}" type="slidenum">
              <a:rPr lang="en-US" smtClean="0"/>
              <a:t>‹#›</a:t>
            </a:fld>
            <a:endParaRPr lang="en-US"/>
          </a:p>
        </p:txBody>
      </p:sp>
    </p:spTree>
    <p:extLst>
      <p:ext uri="{BB962C8B-B14F-4D97-AF65-F5344CB8AC3E}">
        <p14:creationId xmlns:p14="http://schemas.microsoft.com/office/powerpoint/2010/main" val="324353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fu.ca/renewable-citie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4.0/deed.en" TargetMode="External"/><Relationship Id="rId4" Type="http://schemas.openxmlformats.org/officeDocument/2006/relationships/hyperlink" Target="https://www.sfu.ca/dialogue.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slide deck uses the font family Barlow, which may need to be downloaded in order to view these </a:t>
            </a:r>
            <a:r>
              <a:rPr lang="en-US"/>
              <a:t>slides correctly.</a:t>
            </a:r>
            <a:br>
              <a:rPr lang="en-US" dirty="0"/>
            </a:br>
            <a:br>
              <a:rPr lang="en-US" dirty="0"/>
            </a:br>
            <a:r>
              <a:rPr lang="en-US" dirty="0"/>
              <a:t>Welcome participants to this session</a:t>
            </a:r>
          </a:p>
          <a:p>
            <a:endParaRPr lang="en-US" dirty="0"/>
          </a:p>
          <a:p>
            <a:r>
              <a:rPr lang="en-US" dirty="0"/>
              <a:t>Share a land acknowledgement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We are excited to share our work on the Housing Solutions Lab, which was completed by SFU Renewable Cities in partnership with the Hollyburn Community Services Society</a:t>
            </a:r>
            <a:endParaRPr lang="en-US" dirty="0"/>
          </a:p>
          <a:p>
            <a:endParaRPr lang="en-US" dirty="0"/>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If you have questions as we go along, feel free to add them to the Q&amp;A function or write them in the chat – we'll have time for this at the end. (assuming it is online)</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a:t>
            </a:fld>
            <a:endParaRPr lang="en-US"/>
          </a:p>
        </p:txBody>
      </p:sp>
    </p:spTree>
    <p:extLst>
      <p:ext uri="{BB962C8B-B14F-4D97-AF65-F5344CB8AC3E}">
        <p14:creationId xmlns:p14="http://schemas.microsoft.com/office/powerpoint/2010/main" val="215876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Environmental costs/benefits of the solutions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Buildings have two types of carbon emissions – </a:t>
            </a: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embodied carbon</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from the materials used to build the structure, and </a:t>
            </a: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operating carbon</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emissions that are released from a person using the space or living there (e.g., heating the space)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To give a sense of the carbon emissions of each of our solutions, we are going to use the standard of carbon emissions released driving round trip from Vancouver’s North Shore to Los Angeles, California in a Toyota Corolla.</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Embodied carbon</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Building a new average 2000sq ft home would be the equivalent of </a:t>
            </a: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45-54 round trips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1000"/>
              </a:spcBef>
              <a:spcAft>
                <a:spcPts val="9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Home sharing: 0 trips (because nothing new needs to be built)</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Secondary suite: 1-5 trips for minor renovations, 4-8 trips for major</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Coach houses: 13-16 trips </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10</a:t>
            </a:fld>
            <a:endParaRPr lang="en-US"/>
          </a:p>
        </p:txBody>
      </p:sp>
    </p:spTree>
    <p:extLst>
      <p:ext uri="{BB962C8B-B14F-4D97-AF65-F5344CB8AC3E}">
        <p14:creationId xmlns:p14="http://schemas.microsoft.com/office/powerpoint/2010/main" val="3300867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Operational carbon depends on how the home is heated (e.g., whether home is heated through electricity such as a heat pump, gas, other).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Rough estimates: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1000"/>
              </a:spcBef>
              <a:spcAft>
                <a:spcPts val="9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Home sharing: 0.5 to 1 trips per year</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Secondary suite: 1 to 2 trips per year</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Coach house: 1 to 2 trips per year</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An average 2000sq ft would roughly be the equivalent to 3-6 round trips per year.</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Some of the options have a much lower carbon impact than building a new housing unit.</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11</a:t>
            </a:fld>
            <a:endParaRPr lang="en-US"/>
          </a:p>
        </p:txBody>
      </p:sp>
    </p:spTree>
    <p:extLst>
      <p:ext uri="{BB962C8B-B14F-4D97-AF65-F5344CB8AC3E}">
        <p14:creationId xmlns:p14="http://schemas.microsoft.com/office/powerpoint/2010/main" val="936133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When thinking about sharing space, there are social pros and cons for older adults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Benefits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Canada </a:t>
            </a:r>
            <a:r>
              <a:rPr lang="en-CA" sz="1100" dirty="0" err="1">
                <a:effectLst/>
                <a:latin typeface="Times" panose="02020603050405020304" pitchFamily="18" charset="0"/>
                <a:ea typeface="Times New Roman" panose="02020603050405020304" pitchFamily="18" charset="0"/>
                <a:cs typeface="Times New Roman" panose="02020603050405020304" pitchFamily="18" charset="0"/>
              </a:rPr>
              <a:t>HomeShare’s</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another home share program, reported that older adults involved in their program were less socially isolated, because another person was around and the couple hundred dollars in extra income allowed the older adults to be more socially active – for example going for dinner or activities with friends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For some, having an extra person around adds a sense of security, for example in case of a fall or extreme weather</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Some home share program pair student renters with older adult homeowners who help with weekly chores like yard work in exchange for reduced rent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For some, a sense of social responsibility to offer housing and support the community</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Home providers would need to think about the following when considering if these solutions are a fit for them:</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Lower privacy (especially with home sharing</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Noise and lifestyle adjustments of having someone else in the home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Sharing spaces like kitchen, bathrooms, less control over some spaces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Questions for them to think about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How much space is available in my home?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How much privacy do I want in my living space?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How do I feel about: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General noise from another person’s daily life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Smells from another person cooking</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Sharing a kitchen</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12</a:t>
            </a:fld>
            <a:endParaRPr lang="en-US"/>
          </a:p>
        </p:txBody>
      </p:sp>
    </p:spTree>
    <p:extLst>
      <p:ext uri="{BB962C8B-B14F-4D97-AF65-F5344CB8AC3E}">
        <p14:creationId xmlns:p14="http://schemas.microsoft.com/office/powerpoint/2010/main" val="286034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Lastly let’s take a look at the financials of the solutions. We’ll go through these numbers quickly. They are estimates for reference – every project has its own unique context. These numbers are based on the North Shore context and may not translate across jurisdictions.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1000"/>
              </a:spcBef>
              <a:spcAft>
                <a:spcPts val="90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Home sharing is the cheapest option to set up, takes the least amount of time, has lower maintenance costs and no additional property taxes,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ts val="1350"/>
              </a:lnSpc>
              <a:spcBef>
                <a:spcPts val="1000"/>
              </a:spcBef>
              <a:spcAft>
                <a:spcPts val="9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 trade-off is much less privacy for both the home provider and the home seeker</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Secondary suites can be easy or complex to set up, depending on the circumstances. Older homes may require major renovations to meet the building code. Offers more privacy than home sharing with separation between units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Coach houses are expensive to build but can offer the highest degree of separation and privacy. Property taxes, insurance costs and larger loans contribute to the high ongoing costs. $500,000 is high, but may be cheaper than a condo in an urban centre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 amount of ongoing costs depends on how high of a loan a homeowner would need. These costs assume no external financial support and do not include utilities. Despite this, the extra rental income may be highly beneficial for older adults, especially those on fixed incomes.</a:t>
            </a:r>
            <a:br>
              <a:rPr lang="en-CA" sz="1100" dirty="0">
                <a:effectLst/>
                <a:latin typeface="Times" panose="02020603050405020304" pitchFamily="18" charset="0"/>
                <a:ea typeface="Times New Roman" panose="02020603050405020304" pitchFamily="18" charset="0"/>
                <a:cs typeface="Times New Roman" panose="02020603050405020304" pitchFamily="18" charset="0"/>
              </a:rPr>
            </a:br>
            <a:endParaRPr lang="en-CA" sz="11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13</a:t>
            </a:fld>
            <a:endParaRPr lang="en-US"/>
          </a:p>
        </p:txBody>
      </p:sp>
    </p:spTree>
    <p:extLst>
      <p:ext uri="{BB962C8B-B14F-4D97-AF65-F5344CB8AC3E}">
        <p14:creationId xmlns:p14="http://schemas.microsoft.com/office/powerpoint/2010/main" val="2048356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Now that we’ve heard the specifics of each type of option, let’s get into what people thought of them.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14</a:t>
            </a:fld>
            <a:endParaRPr lang="en-US"/>
          </a:p>
        </p:txBody>
      </p:sp>
    </p:spTree>
    <p:extLst>
      <p:ext uri="{BB962C8B-B14F-4D97-AF65-F5344CB8AC3E}">
        <p14:creationId xmlns:p14="http://schemas.microsoft.com/office/powerpoint/2010/main" val="113804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00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Many expressed concerns about privacy</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panose="02020603050405020304" pitchFamily="18" charset="0"/>
              </a:rPr>
              <a:t>Wanted private spaces – for many older adults home sharing was not an option because of the amount of shared space required</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panose="02020603050405020304" pitchFamily="18" charset="0"/>
              </a:rPr>
              <a:t>Some expressed that they would only consider these solutions for family members, not for strangers – lots of anxiety around living with someone they do not know</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Safety was one of the biggest concerns</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panose="02020603050405020304" pitchFamily="18" charset="0"/>
              </a:rPr>
              <a:t>Wanted to know how a pilot program would ensure safety and deal with worst case scenarios </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Uncertainty about change</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panose="02020603050405020304" pitchFamily="18" charset="0"/>
              </a:rPr>
              <a:t>Many homeowners felt uncertain about the unknowns of living with someone new</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panose="02020603050405020304" pitchFamily="18" charset="0"/>
              </a:rPr>
              <a:t>Others felt resistant to lifestyle changes that might be required with home sharing</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panose="02020603050405020304" pitchFamily="18" charset="0"/>
              </a:rPr>
              <a:t>Possible solutions that appealed to participants:</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Matchmaking between  home seekers and home providers through a program run by a trusted organization</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Explicit emergency options and contingency plans in place </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Multiple meetings to ensure a good fit between potential matches before entering into an agreement with the support of the matchmaking organization</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1000"/>
              </a:spcAft>
              <a:buFont typeface="Aptos"/>
              <a:buChar char="-"/>
            </a:pPr>
            <a:r>
              <a:rPr lang="en-CA" sz="1100" dirty="0">
                <a:effectLst/>
                <a:latin typeface="Times" panose="02020603050405020304" pitchFamily="18" charset="0"/>
                <a:ea typeface="Times New Roman" panose="02020603050405020304" pitchFamily="18" charset="0"/>
                <a:cs typeface="Times" panose="02020603050405020304" pitchFamily="18" charset="0"/>
              </a:rPr>
              <a:t>A trial period* </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panose="02020603050405020304" pitchFamily="18" charset="0"/>
              </a:rPr>
              <a:t> </a:t>
            </a:r>
            <a:endParaRPr lang="en-US" sz="1100" dirty="0">
              <a:effectLst/>
              <a:latin typeface="Times" panose="02020603050405020304" pitchFamily="18" charset="0"/>
              <a:ea typeface="Times New Roman" panose="02020603050405020304" pitchFamily="18" charset="0"/>
              <a:cs typeface="Times" panose="02020603050405020304" pitchFamily="18" charset="0"/>
            </a:endParaRPr>
          </a:p>
          <a:p>
            <a:r>
              <a:rPr lang="en-CA" sz="1100" dirty="0">
                <a:effectLst/>
                <a:latin typeface="Times" panose="02020603050405020304" pitchFamily="18" charset="0"/>
                <a:ea typeface="Times New Roman" panose="02020603050405020304" pitchFamily="18" charset="0"/>
                <a:cs typeface="Times" panose="02020603050405020304" pitchFamily="18" charset="0"/>
              </a:rPr>
              <a:t>Trial periods were very popular among home providers for the added sense of security. For home seekers, most would not be interested in moving somewhere with the risk of needing to move out in a few months too much risk to stability/security</a:t>
            </a:r>
            <a:endParaRPr lang="en-US" dirty="0">
              <a:latin typeface="Times" panose="02020603050405020304" pitchFamily="18" charset="0"/>
              <a:cs typeface="Times" panose="02020603050405020304" pitchFamily="18" charset="0"/>
            </a:endParaRPr>
          </a:p>
        </p:txBody>
      </p:sp>
      <p:sp>
        <p:nvSpPr>
          <p:cNvPr id="4" name="Slide Number Placeholder 3"/>
          <p:cNvSpPr>
            <a:spLocks noGrp="1"/>
          </p:cNvSpPr>
          <p:nvPr>
            <p:ph type="sldNum" sz="quarter" idx="5"/>
          </p:nvPr>
        </p:nvSpPr>
        <p:spPr/>
        <p:txBody>
          <a:bodyPr/>
          <a:lstStyle/>
          <a:p>
            <a:fld id="{D4552757-90A4-47BE-84B8-487D24A44831}" type="slidenum">
              <a:rPr lang="en-US" smtClean="0"/>
              <a:t>15</a:t>
            </a:fld>
            <a:endParaRPr lang="en-US"/>
          </a:p>
        </p:txBody>
      </p:sp>
    </p:spTree>
    <p:extLst>
      <p:ext uri="{BB962C8B-B14F-4D97-AF65-F5344CB8AC3E}">
        <p14:creationId xmlns:p14="http://schemas.microsoft.com/office/powerpoint/2010/main" val="410297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panose="02020603050405020304" pitchFamily="18" charset="0"/>
              </a:rPr>
              <a:t>Legal uncertainties </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100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panose="02020603050405020304" pitchFamily="18" charset="0"/>
              </a:rPr>
              <a:t>Homeowners found the idea of being a landlord intimidating</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panose="02020603050405020304" pitchFamily="18" charset="0"/>
              </a:rPr>
              <a:t>Potential participants wanted to ensure a legal agreement was in place, especially since home sharing is not covered by the B.C. Residential Tenancy Act</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1000"/>
              </a:spcAft>
              <a:buFont typeface="Aptos"/>
              <a:buChar char="-"/>
            </a:pPr>
            <a:r>
              <a:rPr lang="en-CA" sz="1800" dirty="0">
                <a:effectLst/>
                <a:latin typeface="Times" panose="02020603050405020304" pitchFamily="18" charset="0"/>
                <a:ea typeface="Times New Roman" panose="02020603050405020304" pitchFamily="18" charset="0"/>
                <a:cs typeface="Times" panose="02020603050405020304" pitchFamily="18" charset="0"/>
              </a:rPr>
              <a:t>Questions were raised around liability and who would be at fault if something happened in the home</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panose="02020603050405020304" pitchFamily="18" charset="0"/>
              </a:rPr>
              <a:t> </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panose="02020603050405020304" pitchFamily="18" charset="0"/>
              </a:rPr>
              <a:t>Potential solutions:</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100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panose="02020603050405020304" pitchFamily="18" charset="0"/>
              </a:rPr>
              <a:t>Vetting participants through the matchmaking program</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pPr marL="342900" marR="0" lvl="0" indent="-342900">
              <a:lnSpc>
                <a:spcPct val="115000"/>
              </a:lnSpc>
              <a:spcBef>
                <a:spcPts val="0"/>
              </a:spcBef>
              <a:spcAft>
                <a:spcPts val="1000"/>
              </a:spcAft>
              <a:buFont typeface="Aptos"/>
              <a:buChar char="-"/>
            </a:pPr>
            <a:r>
              <a:rPr lang="en-CA" sz="1800" dirty="0">
                <a:effectLst/>
                <a:latin typeface="Times" panose="02020603050405020304" pitchFamily="18" charset="0"/>
                <a:ea typeface="Times New Roman" panose="02020603050405020304" pitchFamily="18" charset="0"/>
                <a:cs typeface="Times" panose="02020603050405020304" pitchFamily="18" charset="0"/>
              </a:rPr>
              <a:t>Educating home providers and seekers (e.g., on respective responsibilities and insurance options)</a:t>
            </a:r>
            <a:endParaRPr lang="en-US" sz="1800" dirty="0">
              <a:effectLst/>
              <a:latin typeface="Times" panose="02020603050405020304" pitchFamily="18" charset="0"/>
              <a:ea typeface="Times New Roman" panose="02020603050405020304" pitchFamily="18" charset="0"/>
              <a:cs typeface="Times" panose="02020603050405020304" pitchFamily="18" charset="0"/>
            </a:endParaRPr>
          </a:p>
          <a:p>
            <a:r>
              <a:rPr lang="en-CA" sz="1800" dirty="0">
                <a:effectLst/>
                <a:latin typeface="Times" panose="02020603050405020304" pitchFamily="18" charset="0"/>
                <a:ea typeface="Times New Roman" panose="02020603050405020304" pitchFamily="18" charset="0"/>
                <a:cs typeface="Times" panose="02020603050405020304" pitchFamily="18" charset="0"/>
              </a:rPr>
              <a:t>Option for Matchmaking program to administer the legal agreement for the housing arrangement</a:t>
            </a:r>
            <a:endParaRPr lang="en-US" dirty="0">
              <a:latin typeface="Times" panose="02020603050405020304" pitchFamily="18" charset="0"/>
              <a:cs typeface="Times" panose="02020603050405020304" pitchFamily="18" charset="0"/>
            </a:endParaRPr>
          </a:p>
        </p:txBody>
      </p:sp>
      <p:sp>
        <p:nvSpPr>
          <p:cNvPr id="4" name="Slide Number Placeholder 3"/>
          <p:cNvSpPr>
            <a:spLocks noGrp="1"/>
          </p:cNvSpPr>
          <p:nvPr>
            <p:ph type="sldNum" sz="quarter" idx="5"/>
          </p:nvPr>
        </p:nvSpPr>
        <p:spPr/>
        <p:txBody>
          <a:bodyPr/>
          <a:lstStyle/>
          <a:p>
            <a:fld id="{D4552757-90A4-47BE-84B8-487D24A44831}" type="slidenum">
              <a:rPr lang="en-US" smtClean="0"/>
              <a:t>16</a:t>
            </a:fld>
            <a:endParaRPr lang="en-US"/>
          </a:p>
        </p:txBody>
      </p:sp>
    </p:spTree>
    <p:extLst>
      <p:ext uri="{BB962C8B-B14F-4D97-AF65-F5344CB8AC3E}">
        <p14:creationId xmlns:p14="http://schemas.microsoft.com/office/powerpoint/2010/main" val="2071725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dirty="0">
                <a:effectLst/>
                <a:latin typeface="+mn-lt"/>
                <a:ea typeface="Times New Roman" panose="02020603050405020304" pitchFamily="18" charset="0"/>
                <a:cs typeface="Times New Roman" panose="02020603050405020304" pitchFamily="18" charset="0"/>
              </a:rPr>
              <a:t>Participants reported feeling financial stress of high cost of living, fixed incomes and a lack of affordable downsizing options. </a:t>
            </a:r>
            <a:endParaRPr lang="en-US" sz="1800" dirty="0">
              <a:effectLst/>
              <a:latin typeface="+mn-lt"/>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mn-lt"/>
                <a:ea typeface="Times New Roman" panose="02020603050405020304" pitchFamily="18" charset="0"/>
                <a:cs typeface="Times New Roman" panose="02020603050405020304" pitchFamily="18" charset="0"/>
              </a:rPr>
              <a:t>For home providers, they wanted to make sure it made financial sense to undertake renovations or creating a coach house. </a:t>
            </a:r>
            <a:endParaRPr lang="en-US" sz="1800" dirty="0">
              <a:effectLst/>
              <a:latin typeface="+mn-lt"/>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mn-lt"/>
                <a:ea typeface="Times New Roman" panose="02020603050405020304" pitchFamily="18" charset="0"/>
                <a:cs typeface="Times New Roman" panose="02020603050405020304" pitchFamily="18" charset="0"/>
              </a:rPr>
              <a:t>Secondary suites and coach houses were the most popular in theory due to higher privacy, however their costs and long implementation timelines made them less realistic. </a:t>
            </a:r>
            <a:endParaRPr lang="en-US" sz="1800" dirty="0">
              <a:effectLst/>
              <a:latin typeface="+mn-lt"/>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mn-lt"/>
                <a:ea typeface="Times New Roman" panose="02020603050405020304" pitchFamily="18" charset="0"/>
                <a:cs typeface="Times New Roman" panose="02020603050405020304" pitchFamily="18" charset="0"/>
              </a:rPr>
              <a:t>Some participants said they would be willing to make a significant investment for family, but not for someone they did not know / uncertain.</a:t>
            </a:r>
            <a:endParaRPr lang="en-US" sz="1800" dirty="0">
              <a:effectLst/>
              <a:latin typeface="+mn-lt"/>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b="1" dirty="0">
                <a:effectLst/>
                <a:latin typeface="+mn-lt"/>
                <a:ea typeface="Times New Roman" panose="02020603050405020304" pitchFamily="18" charset="0"/>
                <a:cs typeface="Times New Roman" panose="02020603050405020304" pitchFamily="18" charset="0"/>
              </a:rPr>
              <a:t>Possible solutions</a:t>
            </a:r>
            <a:endParaRPr lang="en-US" sz="1800" dirty="0">
              <a:effectLst/>
              <a:latin typeface="+mn-lt"/>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800" dirty="0">
                <a:effectLst/>
                <a:latin typeface="+mn-lt"/>
                <a:ea typeface="Times New Roman" panose="02020603050405020304" pitchFamily="18" charset="0"/>
                <a:cs typeface="Times New Roman" panose="02020603050405020304" pitchFamily="18" charset="0"/>
              </a:rPr>
              <a:t>Government support through forgivable loans, tax deferrals or exemptions</a:t>
            </a:r>
            <a:endParaRPr lang="en-US" sz="1800" dirty="0">
              <a:effectLst/>
              <a:latin typeface="+mn-l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800" dirty="0">
                <a:effectLst/>
                <a:latin typeface="+mn-lt"/>
                <a:ea typeface="Times New Roman" panose="02020603050405020304" pitchFamily="18" charset="0"/>
                <a:cs typeface="Times New Roman" panose="02020603050405020304" pitchFamily="18" charset="0"/>
              </a:rPr>
              <a:t>Competitive rent income (ensuring rental rates cover costs , with a little extra income supplement)</a:t>
            </a:r>
            <a:endParaRPr lang="en-US" sz="1800" dirty="0">
              <a:effectLst/>
              <a:latin typeface="+mn-lt"/>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800" dirty="0">
                <a:effectLst/>
                <a:latin typeface="+mn-lt"/>
                <a:ea typeface="Times New Roman" panose="02020603050405020304" pitchFamily="18" charset="0"/>
                <a:cs typeface="Times New Roman" panose="02020603050405020304" pitchFamily="18" charset="0"/>
              </a:rPr>
              <a:t>Tax deductions on rental income </a:t>
            </a:r>
            <a:endParaRPr lang="en-US" sz="1800" dirty="0">
              <a:effectLst/>
              <a:latin typeface="+mn-lt"/>
              <a:ea typeface="Times New Roman" panose="02020603050405020304" pitchFamily="18" charset="0"/>
              <a:cs typeface="Times New Roman" panose="02020603050405020304" pitchFamily="18" charset="0"/>
            </a:endParaRPr>
          </a:p>
          <a:p>
            <a:r>
              <a:rPr lang="en-CA" sz="1800" dirty="0">
                <a:effectLst/>
                <a:latin typeface="+mn-lt"/>
                <a:ea typeface="Times New Roman" panose="02020603050405020304" pitchFamily="18" charset="0"/>
                <a:cs typeface="Times New Roman" panose="02020603050405020304" pitchFamily="18" charset="0"/>
              </a:rPr>
              <a:t>Broader government support needed for some of these</a:t>
            </a:r>
            <a:endParaRPr lang="en-US" dirty="0">
              <a:latin typeface="+mn-lt"/>
            </a:endParaRPr>
          </a:p>
        </p:txBody>
      </p:sp>
      <p:sp>
        <p:nvSpPr>
          <p:cNvPr id="4" name="Slide Number Placeholder 3"/>
          <p:cNvSpPr>
            <a:spLocks noGrp="1"/>
          </p:cNvSpPr>
          <p:nvPr>
            <p:ph type="sldNum" sz="quarter" idx="5"/>
          </p:nvPr>
        </p:nvSpPr>
        <p:spPr/>
        <p:txBody>
          <a:bodyPr/>
          <a:lstStyle/>
          <a:p>
            <a:fld id="{D4552757-90A4-47BE-84B8-487D24A44831}" type="slidenum">
              <a:rPr lang="en-US" smtClean="0"/>
              <a:t>17</a:t>
            </a:fld>
            <a:endParaRPr lang="en-US"/>
          </a:p>
        </p:txBody>
      </p:sp>
    </p:spTree>
    <p:extLst>
      <p:ext uri="{BB962C8B-B14F-4D97-AF65-F5344CB8AC3E}">
        <p14:creationId xmlns:p14="http://schemas.microsoft.com/office/powerpoint/2010/main" val="1841109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Reasons for joining a matchmaking program</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Despite all of the challenges, many participants were interested in these solutions, provided they were backed by a matchmaking program by a trusted third party.</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Reasons some people would to say yes to these solutions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Tenure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Social connection</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Helping others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Practical help</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Quality of life (staying in their house for longer, potential for more connected communities)</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18</a:t>
            </a:fld>
            <a:endParaRPr lang="en-US"/>
          </a:p>
        </p:txBody>
      </p:sp>
    </p:spTree>
    <p:extLst>
      <p:ext uri="{BB962C8B-B14F-4D97-AF65-F5344CB8AC3E}">
        <p14:creationId xmlns:p14="http://schemas.microsoft.com/office/powerpoint/2010/main" val="808466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These housing solutions do not happen in isolation. We heard many stories about challenges with local governments from those who were hoping to create a secondary suite or coach house.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The biggest challenges named were: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Frustrating and confusing permit approval processes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Restrictive zoning bylaws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High costs of bringing existing secondary suites up to building code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Possible solutions: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Streamlined approval processes with easy-to-understand guides for implementation</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Having a resource person to help navigate the approvals process, either from the municipality or the matchmaking organization</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We also have a list of specific zoning restrictions and bylaws local governments should review to make it easier for more secondary suites and coach houses to be created, this will be available on our archive site. At a high level, some of these include parking requirements, and building design restrictions.</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19</a:t>
            </a:fld>
            <a:endParaRPr lang="en-US"/>
          </a:p>
        </p:txBody>
      </p:sp>
    </p:spTree>
    <p:extLst>
      <p:ext uri="{BB962C8B-B14F-4D97-AF65-F5344CB8AC3E}">
        <p14:creationId xmlns:p14="http://schemas.microsoft.com/office/powerpoint/2010/main" val="342058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This material was published by </a:t>
            </a:r>
            <a:r>
              <a:rPr lang="en-CA" sz="1800" u="sng" dirty="0">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3"/>
              </a:rPr>
              <a:t>Simon Fraser University (SFU) Renewable Cities</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 program of the </a:t>
            </a:r>
            <a:r>
              <a:rPr lang="en-CA" sz="1800" u="sng" dirty="0">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4"/>
              </a:rPr>
              <a:t>SFU Morris J. </a:t>
            </a:r>
            <a:r>
              <a:rPr lang="en-CA" sz="1800" u="sng" dirty="0" err="1">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4"/>
              </a:rPr>
              <a:t>Wosk</a:t>
            </a:r>
            <a:r>
              <a:rPr lang="en-CA" sz="1800" u="sng" dirty="0">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4"/>
              </a:rPr>
              <a:t> Centre for Dialogue</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2024.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This report is offered under the </a:t>
            </a:r>
            <a:r>
              <a:rPr lang="en-CA" sz="1800" u="sng" dirty="0">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5"/>
              </a:rPr>
              <a:t>Creative Commons Attribution-</a:t>
            </a:r>
            <a:r>
              <a:rPr lang="en-CA" sz="1800" u="sng" dirty="0" err="1">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5"/>
              </a:rPr>
              <a:t>NonCommercial</a:t>
            </a:r>
            <a:r>
              <a:rPr lang="en-CA" sz="1800" u="sng" dirty="0">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5"/>
              </a:rPr>
              <a:t>-</a:t>
            </a:r>
            <a:r>
              <a:rPr lang="en-CA" sz="1800" u="sng" dirty="0" err="1">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5"/>
              </a:rPr>
              <a:t>ShareAlike</a:t>
            </a:r>
            <a:r>
              <a:rPr lang="en-CA" sz="1800" u="sng" dirty="0">
                <a:solidFill>
                  <a:srgbClr val="385CAD"/>
                </a:solidFill>
                <a:effectLst/>
                <a:latin typeface="Times" panose="02020603050405020304" pitchFamily="18" charset="0"/>
                <a:ea typeface="Times New Roman" panose="02020603050405020304" pitchFamily="18" charset="0"/>
                <a:cs typeface="Times New Roman" panose="02020603050405020304" pitchFamily="18" charset="0"/>
                <a:hlinkClick r:id="rId5"/>
              </a:rPr>
              <a:t> 4.0</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License, enabling free sharing and reprinting for non-profit and non-commercial purposes with attribution.  </a:t>
            </a:r>
          </a:p>
          <a:p>
            <a:pPr marL="0" marR="0">
              <a:lnSpc>
                <a:spcPts val="1350"/>
              </a:lnSpc>
              <a:spcBef>
                <a:spcPts val="0"/>
              </a:spcBef>
              <a:spcAft>
                <a:spcPts val="0"/>
              </a:spcAft>
            </a:pPr>
            <a:endParaRPr lang="en-CA"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For more information about the Housing Solutions Lab, please visit the Renewable Cities website – renewablecities.ca – or seniorshousingnavigator.ca</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4552757-90A4-47BE-84B8-487D24A44831}" type="slidenum">
              <a:rPr lang="en-US" smtClean="0"/>
              <a:t>2</a:t>
            </a:fld>
            <a:endParaRPr lang="en-US"/>
          </a:p>
        </p:txBody>
      </p:sp>
    </p:spTree>
    <p:extLst>
      <p:ext uri="{BB962C8B-B14F-4D97-AF65-F5344CB8AC3E}">
        <p14:creationId xmlns:p14="http://schemas.microsoft.com/office/powerpoint/2010/main" val="120424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So what would a matchmaking program look like?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Here are the building blocks of a program. We are keeping this a high-level summary as organizations would need to adapt this format to their context or incorporate it into existing programming. Hollyburn is currently finalizing what the program might look like in their context.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At a high level,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Finalize policies, procedures, hire staff</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Recruit participants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Complete intake assessments (what needs do the participants have, home visit, any hard no’s, background checks)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Learning opportunities (rights/responsibilities as a landlord/tenant, conflict resolution tools)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Home provider sets up the space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Participant matchmaking agreement created and signed (ideally through multiple meetings)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Rent amount would be decided by the home provider, and only appropriate matches would be suggested – some may be under market rates, some may be market rates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Ongoing support as required (e.g., referrals)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Optional check-ins at pre-determined points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Program evaluation (by exiting participants, ongoing staff) and iteration</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As you can see, there are many steps before the actual matchmaking occurs. Why are these necessary?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 hope is that by doing participant intake, offering some learning opportunities, it can mitigate some potential conflicts that may come up, and to build a supportive program.</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Some engagement participants were interested in a cohort model, or one where all program participants can have a social night occasionally, to connect with people who are going through similar experiences and build a sense of community.</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20</a:t>
            </a:fld>
            <a:endParaRPr lang="en-US"/>
          </a:p>
        </p:txBody>
      </p:sp>
    </p:spTree>
    <p:extLst>
      <p:ext uri="{BB962C8B-B14F-4D97-AF65-F5344CB8AC3E}">
        <p14:creationId xmlns:p14="http://schemas.microsoft.com/office/powerpoint/2010/main" val="16261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Considerations for a matchmaking program administrators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For an organization considering taking on a matchmaking program, there are some internal questions that should be discussed:</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1000"/>
              </a:spcBef>
              <a:spcAft>
                <a:spcPts val="9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How can this program offer culturally appropriate support?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What level of conflict support will be available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Should any support be outsourced (e.g., home sharing matches completed with companies like </a:t>
            </a:r>
            <a:r>
              <a:rPr lang="en-CA" sz="1800" dirty="0" err="1">
                <a:effectLst/>
                <a:latin typeface="Times" panose="02020603050405020304" pitchFamily="18" charset="0"/>
                <a:ea typeface="Times New Roman" panose="02020603050405020304" pitchFamily="18" charset="0"/>
                <a:cs typeface="Times New Roman" panose="02020603050405020304" pitchFamily="18" charset="0"/>
              </a:rPr>
              <a:t>Happipad</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or Sparrow; existing trainings for home sharing like that required for Community Living BC)</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ts val="1350"/>
              </a:lnSpc>
              <a:spcBef>
                <a:spcPts val="0"/>
              </a:spcBef>
              <a:spcAft>
                <a:spcPts val="900"/>
              </a:spcAft>
              <a:buFont typeface="Aptos"/>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What are the boundaries of support provided? (</a:t>
            </a:r>
            <a:r>
              <a:rPr lang="en-CA" sz="1800" dirty="0">
                <a:effectLst/>
                <a:highlight>
                  <a:srgbClr val="FFFF00"/>
                </a:highlight>
                <a:latin typeface="Times" panose="02020603050405020304" pitchFamily="18" charset="0"/>
                <a:ea typeface="Times New Roman" panose="02020603050405020304" pitchFamily="18" charset="0"/>
                <a:cs typeface="Times New Roman" panose="02020603050405020304" pitchFamily="18" charset="0"/>
              </a:rPr>
              <a:t>what levels of referrals an organization provides, what supports beyond matchmaking are provided, housing intersects with a lot of other needs for people)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What criteria will be used to match participants?</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21</a:t>
            </a:fld>
            <a:endParaRPr lang="en-US"/>
          </a:p>
        </p:txBody>
      </p:sp>
    </p:spTree>
    <p:extLst>
      <p:ext uri="{BB962C8B-B14F-4D97-AF65-F5344CB8AC3E}">
        <p14:creationId xmlns:p14="http://schemas.microsoft.com/office/powerpoint/2010/main" val="1999367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Broader context: Creating an enabling environment for these solutions at the neighbourhood level.</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We heard anecdotal accounts of neighbours harassing a homeowner for creating a secondary suite (concerns around parking, who was moving in). Neighbourhood-level educations or opportunities for connection may be an important component for supporting a successful program.</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It is also important to have advocates and community champions who share their positive experiences of home sharing with their social circles, local governments and community members to normalize this form of housing and positive benefits for communities and neighbourhoods. </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22</a:t>
            </a:fld>
            <a:endParaRPr lang="en-US"/>
          </a:p>
        </p:txBody>
      </p:sp>
    </p:spTree>
    <p:extLst>
      <p:ext uri="{BB962C8B-B14F-4D97-AF65-F5344CB8AC3E}">
        <p14:creationId xmlns:p14="http://schemas.microsoft.com/office/powerpoint/2010/main" val="144332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Another Broader context: </a:t>
            </a: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Changing legislative landscape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 BC Government has recently passed new housing legislation that will remove barriers for small-scale, multi-unit homes on single family zoned land and expediting approval processes.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 few of these intersect with solutions explored by the lab:</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In most areas within municipalities of more than 5,000 people, these changes will also require bylaws to allow for:</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three to four units permitted</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on lots currently zoned for </a:t>
            </a: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single-family or duplex use,</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depending on lot size;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Up to six units for larger lots close to transit stops with frequent service.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Allowing a</a:t>
            </a: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ll communities in BC to have a minimum of one secondary suite or one laneway home in all single-family</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or duplex residential zones.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new </a:t>
            </a: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Standardized Housing Design Project,</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the Province is creating new standardized, customizable residential designs for small-scale, multi-unit housing built on single lots, including coach houses/laneway homes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Overall things could look different in the coming years, and uptake remains to be seen.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23</a:t>
            </a:fld>
            <a:endParaRPr lang="en-US"/>
          </a:p>
        </p:txBody>
      </p:sp>
    </p:spTree>
    <p:extLst>
      <p:ext uri="{BB962C8B-B14F-4D97-AF65-F5344CB8AC3E}">
        <p14:creationId xmlns:p14="http://schemas.microsoft.com/office/powerpoint/2010/main" val="1074679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What supports exist for this program?</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As of Feb 2024, there are a few funding programs available to support these solutions: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Multigenerational home renovation tax credit (federal)</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B.C. Secondary Suite Incentive program (deferrable loan for renting at below-market rates for 5 years), applications open in April</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Also includes a comprehensive guide on how to create a secondary suite called </a:t>
            </a:r>
            <a:r>
              <a:rPr lang="en-CA" sz="1100" i="1" dirty="0">
                <a:effectLst/>
                <a:latin typeface="Times" panose="02020603050405020304" pitchFamily="18" charset="0"/>
                <a:ea typeface="Times New Roman" panose="02020603050405020304" pitchFamily="18" charset="0"/>
                <a:cs typeface="Times New Roman" panose="02020603050405020304" pitchFamily="18" charset="0"/>
              </a:rPr>
              <a:t>Home Suite Home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There is also an environmental opportunity when renovating a home for a secondary suite or coach house. Retrofits can improve the energy efficiency of the home, lowering utility bills and allowing for a more comfortable living environment in extreme weather conditions. Funding is available through: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1000"/>
              </a:spcAft>
              <a:buFont typeface="Aptos"/>
              <a:buChar char="-"/>
            </a:pPr>
            <a:r>
              <a:rPr lang="en-CA" sz="1100" dirty="0" err="1">
                <a:effectLst/>
                <a:latin typeface="Times" panose="02020603050405020304" pitchFamily="18" charset="0"/>
                <a:ea typeface="Times New Roman" panose="02020603050405020304" pitchFamily="18" charset="0"/>
                <a:cs typeface="Times New Roman" panose="02020603050405020304" pitchFamily="18" charset="0"/>
              </a:rPr>
              <a:t>CleanBC</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Better Homes and Home renovation rebate programs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Specific loan programs for improving energy efficiency</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24</a:t>
            </a:fld>
            <a:endParaRPr lang="en-US"/>
          </a:p>
        </p:txBody>
      </p:sp>
    </p:spTree>
    <p:extLst>
      <p:ext uri="{BB962C8B-B14F-4D97-AF65-F5344CB8AC3E}">
        <p14:creationId xmlns:p14="http://schemas.microsoft.com/office/powerpoint/2010/main" val="3041187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Program extensions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These housing solutions and a matchmaking program pair well with solo or couple older adult homeowners, and they are not the only community that could benefit.</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Matchmaking programs could focus on any of the following groups: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First responders who live outside of the communities they serve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Teachers, </a:t>
            </a:r>
            <a:r>
              <a:rPr lang="en-CA" sz="1800" dirty="0" err="1">
                <a:effectLst/>
                <a:latin typeface="Times" panose="02020603050405020304" pitchFamily="18" charset="0"/>
                <a:ea typeface="Times New Roman" panose="02020603050405020304" pitchFamily="18" charset="0"/>
                <a:cs typeface="Times New Roman" panose="02020603050405020304" pitchFamily="18" charset="0"/>
              </a:rPr>
              <a:t>numarses</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fire fighters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Newcomers to the province who are connected with a service provider (e.g. immigration support orgs)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A program could target a specific community for its first iteration before expanding more generally in further iterations. These are promising starting points as a program like this begins to build traction and iterate to meet community needs.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While these programs may not see a massive creation of new housing units, with the right supports a dozen units could be made available much faster than constructing a 20-unit under market rental building.</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Solutions may not be for everyone, but providing extra support for them can increase uptake and make a big difference for those interested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25</a:t>
            </a:fld>
            <a:endParaRPr lang="en-US"/>
          </a:p>
        </p:txBody>
      </p:sp>
    </p:spTree>
    <p:extLst>
      <p:ext uri="{BB962C8B-B14F-4D97-AF65-F5344CB8AC3E}">
        <p14:creationId xmlns:p14="http://schemas.microsoft.com/office/powerpoint/2010/main" val="501650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Imagining connected communities of the future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Housing is always personal. For those interested in housing solutions like this, there are many ways to make it easier for people to say yes.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Many older adults we spoke with are seeking connected communities where they can age and maintain their networks. They want to see multigenerational communities where they can easily access transit and feel connected to their neighbours.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These housing solutions can allow older adults to age in place longer and provide much needed additional units to the housing market.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Having an organization coordinate matchmaking addressed many concerns old adults held about opening their homes.</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800" dirty="0">
                <a:effectLst/>
                <a:latin typeface="Times" panose="02020603050405020304" pitchFamily="18" charset="0"/>
                <a:ea typeface="Times New Roman" panose="02020603050405020304" pitchFamily="18" charset="0"/>
                <a:cs typeface="Times New Roman" panose="02020603050405020304" pitchFamily="18" charset="0"/>
              </a:rPr>
              <a:t>While these solutions may not be the silver bullet for the housing crisis, they are opportunities to address aspects of the </a:t>
            </a:r>
            <a:r>
              <a:rPr lang="en-CA" sz="1800" dirty="0" err="1">
                <a:effectLst/>
                <a:latin typeface="Times" panose="02020603050405020304" pitchFamily="18" charset="0"/>
                <a:ea typeface="Times New Roman" panose="02020603050405020304" pitchFamily="18" charset="0"/>
                <a:cs typeface="Times New Roman" panose="02020603050405020304" pitchFamily="18" charset="0"/>
              </a:rPr>
              <a:t>polycrises</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we are facing – affordability, aging population, climate change and the housing crisis.</a:t>
            </a:r>
          </a:p>
          <a:p>
            <a:endParaRPr lang="en-CA" sz="1800" dirty="0">
              <a:effectLst/>
              <a:latin typeface="Times" panose="02020603050405020304" pitchFamily="18" charset="0"/>
              <a:cs typeface="Times New Roman" panose="02020603050405020304" pitchFamily="18" charset="0"/>
            </a:endParaRPr>
          </a:p>
          <a:p>
            <a:r>
              <a:rPr lang="en-CA" sz="1800" dirty="0">
                <a:effectLst/>
                <a:latin typeface="Times" panose="02020603050405020304" pitchFamily="18" charset="0"/>
                <a:cs typeface="Times New Roman" panose="02020603050405020304" pitchFamily="18" charset="0"/>
              </a:rPr>
              <a:t>Any questions?</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26</a:t>
            </a:fld>
            <a:endParaRPr lang="en-US"/>
          </a:p>
        </p:txBody>
      </p:sp>
    </p:spTree>
    <p:extLst>
      <p:ext uri="{BB962C8B-B14F-4D97-AF65-F5344CB8AC3E}">
        <p14:creationId xmlns:p14="http://schemas.microsoft.com/office/powerpoint/2010/main" val="96816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000"/>
              </a:spcBef>
              <a:spcAft>
                <a:spcPts val="0"/>
              </a:spcAft>
              <a:buFont typeface="Aptos"/>
              <a:buChar char="-"/>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POLL: In your lifetime, have you lived with people outside of your family or significant other(s)? </a:t>
            </a:r>
            <a:br>
              <a:rPr lang="en-CA" sz="1800" dirty="0">
                <a:effectLst/>
                <a:latin typeface="Times" panose="02020603050405020304" pitchFamily="18" charset="0"/>
                <a:ea typeface="Times New Roman" panose="02020603050405020304" pitchFamily="18" charset="0"/>
                <a:cs typeface="Times New Roman" panose="02020603050405020304" pitchFamily="18" charset="0"/>
              </a:rPr>
            </a:b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A significant other could be a partner or a spouse. We’re asking this question at a high level – no specific timeframe requirements, and it is your own definition of living with someone – could be roommates, home sharing or other situations.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228600" marR="0">
              <a:lnSpc>
                <a:spcPts val="1350"/>
              </a:lnSpc>
              <a:spcBef>
                <a:spcPts val="0"/>
              </a:spcBef>
              <a:spcAft>
                <a:spcPts val="0"/>
              </a:spcAft>
            </a:pPr>
            <a:r>
              <a:rPr lang="en-CA" sz="1800" i="1"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228600" marR="0">
              <a:lnSpc>
                <a:spcPts val="1350"/>
              </a:lnSpc>
              <a:spcBef>
                <a:spcPts val="0"/>
              </a:spcBef>
              <a:spcAft>
                <a:spcPts val="0"/>
              </a:spcAft>
            </a:pPr>
            <a:r>
              <a:rPr lang="en-CA" sz="1800" i="1" dirty="0">
                <a:effectLst/>
                <a:latin typeface="Times" panose="02020603050405020304" pitchFamily="18" charset="0"/>
                <a:ea typeface="Times New Roman" panose="02020603050405020304" pitchFamily="18" charset="0"/>
                <a:cs typeface="Times New Roman" panose="02020603050405020304" pitchFamily="18" charset="0"/>
              </a:rPr>
              <a:t>(can use prompt if waiting for responses still)</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Symbol" panose="05050102010706020507" pitchFamily="18" charset="2"/>
              <a:buChar char=""/>
            </a:pP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In two or three words</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t>
            </a:r>
            <a:r>
              <a:rPr lang="en-CA" sz="1800" b="1" dirty="0">
                <a:effectLst/>
                <a:latin typeface="Times" panose="02020603050405020304" pitchFamily="18" charset="0"/>
                <a:ea typeface="Times New Roman" panose="02020603050405020304" pitchFamily="18" charset="0"/>
                <a:cs typeface="Times New Roman" panose="02020603050405020304" pitchFamily="18" charset="0"/>
              </a:rPr>
              <a:t>what was that like for you</a:t>
            </a:r>
            <a:r>
              <a:rPr lang="en-CA" sz="1800" dirty="0">
                <a:effectLst/>
                <a:latin typeface="Times" panose="02020603050405020304" pitchFamily="18" charset="0"/>
                <a:ea typeface="Times New Roman" panose="02020603050405020304" pitchFamily="18" charset="0"/>
                <a:cs typeface="Times New Roman" panose="02020603050405020304" pitchFamily="18" charset="0"/>
              </a:rPr>
              <a:t>? We invite you to share in the chat. What words come to mind when you think of that experience?</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Presenter to report back what is shared in the chat or summarize what is shared in the room</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Some of us have experience with sharing space in our homes with others outside of our family or partners, and some of us may not</a:t>
            </a:r>
            <a:endParaRPr lang="en-US" sz="18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CA" sz="1800" dirty="0">
                <a:effectLst/>
                <a:latin typeface="Times" panose="02020603050405020304" pitchFamily="18" charset="0"/>
                <a:ea typeface="Times New Roman" panose="02020603050405020304" pitchFamily="18" charset="0"/>
                <a:cs typeface="Times New Roman" panose="02020603050405020304" pitchFamily="18" charset="0"/>
              </a:rPr>
              <a:t>Sharing homes is a very personal act with lots of complexities. This is something we noticed during the Housing Solutions Lab</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3</a:t>
            </a:fld>
            <a:endParaRPr lang="en-US"/>
          </a:p>
        </p:txBody>
      </p:sp>
    </p:spTree>
    <p:extLst>
      <p:ext uri="{BB962C8B-B14F-4D97-AF65-F5344CB8AC3E}">
        <p14:creationId xmlns:p14="http://schemas.microsoft.com/office/powerpoint/2010/main" val="135099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00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Our plan for this session</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Our context + focus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Costs and benefits of each type of housing solution</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What </a:t>
            </a:r>
            <a:r>
              <a:rPr lang="en-US" sz="1100" dirty="0">
                <a:effectLst/>
                <a:latin typeface="Times" panose="02020603050405020304" pitchFamily="18" charset="0"/>
                <a:ea typeface="Times New Roman" panose="02020603050405020304" pitchFamily="18" charset="0"/>
                <a:cs typeface="Times New Roman" panose="02020603050405020304" pitchFamily="18" charset="0"/>
              </a:rPr>
              <a:t>was shared during engagement sessions</a:t>
            </a: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Pilot program design</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Considerations for service providers</a:t>
            </a:r>
          </a:p>
          <a:p>
            <a:pPr marL="742950" marR="0" lvl="1" indent="-285750">
              <a:lnSpc>
                <a:spcPct val="115000"/>
              </a:lnSpc>
              <a:spcBef>
                <a:spcPts val="0"/>
              </a:spcBef>
              <a:spcAft>
                <a:spcPts val="10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Possible extensions + looking ahead</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4</a:t>
            </a:fld>
            <a:endParaRPr lang="en-US"/>
          </a:p>
        </p:txBody>
      </p:sp>
    </p:spTree>
    <p:extLst>
      <p:ext uri="{BB962C8B-B14F-4D97-AF65-F5344CB8AC3E}">
        <p14:creationId xmlns:p14="http://schemas.microsoft.com/office/powerpoint/2010/main" val="170142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Context: why these housing solutions and the Housing Solutions Lab?</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Housing stock: 53% of Canadian housing is single detached homes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Majority of these (55%) are occupied by one- and two-person households, who are often older adults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Aging population living in single detached houses is one of the reasons we chose our focus for the HSL</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People are staying in their houses for longer (average age of selling their homes increased to age 85+, CMHC report Nov 2023)</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Some reasons include: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High costs of moving and lack of downsizing options (not much diversity in housing supply)</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Healthier aging population with a desire to stay in neighbourhood or community and live independently</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Others? (feel free to add other reasons you know about in the chat)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Results in people not fully using their own homes (i.e., only using a portion of it) – some bedrooms are not used (e.g. rooms requiring access by stairs)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Through funding from CMHC and </a:t>
            </a:r>
            <a:r>
              <a:rPr lang="en-CA" sz="1100" dirty="0" err="1">
                <a:effectLst/>
                <a:latin typeface="Times" panose="02020603050405020304" pitchFamily="18" charset="0"/>
                <a:ea typeface="Times New Roman" panose="02020603050405020304" pitchFamily="18" charset="0"/>
                <a:cs typeface="Times New Roman" panose="02020603050405020304" pitchFamily="18" charset="0"/>
              </a:rPr>
              <a:t>Vancity</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we focused on housing solutions for older adults who are living in single detached homes either by themself or with one other person</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Our goal: explore housing options and design a pilot program that matches older adult homeowners with potential renters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Not the silver bullet for the housing crisis (there are deeper root causes) – but one piece of the puzzle that could offer solutions for some communities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5</a:t>
            </a:fld>
            <a:endParaRPr lang="en-US"/>
          </a:p>
        </p:txBody>
      </p:sp>
    </p:spTree>
    <p:extLst>
      <p:ext uri="{BB962C8B-B14F-4D97-AF65-F5344CB8AC3E}">
        <p14:creationId xmlns:p14="http://schemas.microsoft.com/office/powerpoint/2010/main" val="1758178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What were some of the specific solutions we have been exploring?</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 housing solutions we’re looking at are: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Home sharing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Home seeker has a private room, shares kitchen and potentially bathroom with home provider</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Secondary suites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Separate unit (basement or garden suites </a:t>
            </a: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attached to the house)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Coach houses (laneway houses)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Separate unit from the house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Coach houses and secondary suites can also be called </a:t>
            </a: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accessory dwelling units (ADUs)</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6</a:t>
            </a:fld>
            <a:endParaRPr lang="en-US"/>
          </a:p>
        </p:txBody>
      </p:sp>
    </p:spTree>
    <p:extLst>
      <p:ext uri="{BB962C8B-B14F-4D97-AF65-F5344CB8AC3E}">
        <p14:creationId xmlns:p14="http://schemas.microsoft.com/office/powerpoint/2010/main" val="211927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Context of ADUs in B.C. (because two of three solutions are considered ADUs)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As we’ll mention in this session, we are in a changing provincial context in terms of housing legislation.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90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Generally, each local government has regulated ADU policies (until new provincial legislation comes in*)</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1000"/>
              </a:spcBef>
              <a:spcAft>
                <a:spcPts val="9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Proposed provincial legislation will permit one secondary suite or one laneway home in all communities in B.C. (Bill 44, currently in third reading)</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900"/>
              </a:spcAft>
              <a:buFont typeface="Symbol" panose="05050102010706020507" pitchFamily="18" charset="2"/>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ADUs are often found in large cities in B.C., as well as smaller communities where: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1000"/>
              </a:spcBef>
              <a:spcAft>
                <a:spcPts val="9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Residents are paying a high portion of their income towards housing</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1000"/>
              </a:spcBef>
              <a:spcAft>
                <a:spcPts val="9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Single detached homes have a high value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1000"/>
              </a:spcBef>
              <a:spcAft>
                <a:spcPts val="90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There is tourism or amenities/attractions (e.g., Tofino, Sun Peaks)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Mid-size communities like Nelson, Esquimalt, Squamish or White Rock</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7</a:t>
            </a:fld>
            <a:endParaRPr lang="en-US"/>
          </a:p>
        </p:txBody>
      </p:sp>
    </p:spTree>
    <p:extLst>
      <p:ext uri="{BB962C8B-B14F-4D97-AF65-F5344CB8AC3E}">
        <p14:creationId xmlns:p14="http://schemas.microsoft.com/office/powerpoint/2010/main" val="181089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350"/>
              </a:lnSpc>
              <a:spcBef>
                <a:spcPts val="0"/>
              </a:spcBef>
              <a:spcAft>
                <a:spcPts val="0"/>
              </a:spcAft>
            </a:pPr>
            <a:r>
              <a:rPr lang="en-CA" sz="1100" b="1" dirty="0">
                <a:effectLst/>
                <a:latin typeface="Times" panose="02020603050405020304" pitchFamily="18" charset="0"/>
                <a:ea typeface="Times New Roman" panose="02020603050405020304" pitchFamily="18" charset="0"/>
                <a:cs typeface="Times New Roman" panose="02020603050405020304" pitchFamily="18" charset="0"/>
              </a:rPr>
              <a:t>The solutions explored by this lab seek to help address many interconnected crises.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We sought to approach the lab using a </a:t>
            </a:r>
            <a:r>
              <a:rPr lang="en-CA" sz="1100" dirty="0" err="1">
                <a:effectLst/>
                <a:latin typeface="Times" panose="02020603050405020304" pitchFamily="18" charset="0"/>
                <a:ea typeface="Times New Roman" panose="02020603050405020304" pitchFamily="18" charset="0"/>
                <a:cs typeface="Times New Roman" panose="02020603050405020304" pitchFamily="18" charset="0"/>
              </a:rPr>
              <a:t>multisolving</a:t>
            </a:r>
            <a:r>
              <a:rPr lang="en-CA" sz="1100" dirty="0">
                <a:effectLst/>
                <a:latin typeface="Times" panose="02020603050405020304" pitchFamily="18" charset="0"/>
                <a:ea typeface="Times New Roman" panose="02020603050405020304" pitchFamily="18" charset="0"/>
                <a:cs typeface="Times New Roman" panose="02020603050405020304" pitchFamily="18" charset="0"/>
              </a:rPr>
              <a:t> lens and we explored how these housing solutions might address.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Climate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lowering emissions associated with buildings by adding units to existing homes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Social isolation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Offering more opportunities for older adults to interact with others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Affordability</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Offering a supplemental income for older adults, potentially at affordable rental rates for tenants, depending on agreement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Community resilience and connectedness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more connected neighbourhoods are an important piece in climate resilience (e.g., extreme heat events) and social connectedness can benefit community health</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8</a:t>
            </a:fld>
            <a:endParaRPr lang="en-US"/>
          </a:p>
        </p:txBody>
      </p:sp>
    </p:spTree>
    <p:extLst>
      <p:ext uri="{BB962C8B-B14F-4D97-AF65-F5344CB8AC3E}">
        <p14:creationId xmlns:p14="http://schemas.microsoft.com/office/powerpoint/2010/main" val="64253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100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For this lab, focused on Vancouver’s North Shore because that is where Hollyburn is located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The North Shore has a lot of single detached homes where an older population lives, demographically fits the target areas of this lab</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It was set up as a solutions lab, meaning we focused on testing and iterating on an idea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We: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Completed desk research and analysis on the local context</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Held multiple rounds of engagement workshops and an open house with older adults, service providers, and municipal staff, iterating on program design pieces each time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Completed a cost/benefit analysis of the solutions and their carbon costs and savings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Designed a pilot program for matchmaking home providers with home seekers</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Aptos"/>
              <a:buChar char="-"/>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By the end of March we’ll be launching an archive site describing the solutions, barriers, with all of our reports and pilot program materials available</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pPr marL="0" marR="0">
              <a:lnSpc>
                <a:spcPts val="1350"/>
              </a:lnSpc>
              <a:spcBef>
                <a:spcPts val="0"/>
              </a:spcBef>
              <a:spcAft>
                <a:spcPts val="900"/>
              </a:spcAft>
            </a:pPr>
            <a:r>
              <a:rPr lang="en-CA" sz="11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panose="02020603050405020304" pitchFamily="18" charset="0"/>
              <a:ea typeface="Times New Roman" panose="02020603050405020304" pitchFamily="18" charset="0"/>
              <a:cs typeface="Times New Roman" panose="02020603050405020304" pitchFamily="18" charset="0"/>
            </a:endParaRPr>
          </a:p>
          <a:p>
            <a:r>
              <a:rPr lang="en-CA" sz="1100" dirty="0">
                <a:effectLst/>
                <a:latin typeface="Times" panose="02020603050405020304" pitchFamily="18" charset="0"/>
                <a:ea typeface="Times New Roman" panose="02020603050405020304" pitchFamily="18" charset="0"/>
                <a:cs typeface="Times New Roman" panose="02020603050405020304" pitchFamily="18" charset="0"/>
              </a:rPr>
              <a:t>Let’s get into some of the details of our analysis by exploring the environmental, social and economic costs and benefits of these solutions</a:t>
            </a:r>
            <a:endParaRPr lang="en-US" dirty="0"/>
          </a:p>
        </p:txBody>
      </p:sp>
      <p:sp>
        <p:nvSpPr>
          <p:cNvPr id="4" name="Slide Number Placeholder 3"/>
          <p:cNvSpPr>
            <a:spLocks noGrp="1"/>
          </p:cNvSpPr>
          <p:nvPr>
            <p:ph type="sldNum" sz="quarter" idx="5"/>
          </p:nvPr>
        </p:nvSpPr>
        <p:spPr/>
        <p:txBody>
          <a:bodyPr/>
          <a:lstStyle/>
          <a:p>
            <a:fld id="{D4552757-90A4-47BE-84B8-487D24A44831}" type="slidenum">
              <a:rPr lang="en-US" smtClean="0"/>
              <a:t>9</a:t>
            </a:fld>
            <a:endParaRPr lang="en-US"/>
          </a:p>
        </p:txBody>
      </p:sp>
    </p:spTree>
    <p:extLst>
      <p:ext uri="{BB962C8B-B14F-4D97-AF65-F5344CB8AC3E}">
        <p14:creationId xmlns:p14="http://schemas.microsoft.com/office/powerpoint/2010/main" val="3893141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2.png"/><Relationship Id="rId2" Type="http://schemas.openxmlformats.org/officeDocument/2006/relationships/notesSlide" Target="../notesSlides/notesSlide10.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2.png"/><Relationship Id="rId2" Type="http://schemas.openxmlformats.org/officeDocument/2006/relationships/notesSlide" Target="../notesSlides/notesSlide11.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0.png"/><Relationship Id="rId21" Type="http://schemas.openxmlformats.org/officeDocument/2006/relationships/image" Target="../media/image75.png"/><Relationship Id="rId7" Type="http://schemas.openxmlformats.org/officeDocument/2006/relationships/image" Target="../media/image54.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notesSlide" Target="../notesSlides/notesSlide12.xml"/><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5.png"/><Relationship Id="rId24" Type="http://schemas.openxmlformats.org/officeDocument/2006/relationships/image" Target="../media/image2.png"/><Relationship Id="rId5" Type="http://schemas.openxmlformats.org/officeDocument/2006/relationships/image" Target="../media/image52.png"/><Relationship Id="rId15" Type="http://schemas.openxmlformats.org/officeDocument/2006/relationships/image" Target="../media/image69.png"/><Relationship Id="rId23" Type="http://schemas.openxmlformats.org/officeDocument/2006/relationships/image" Target="../media/image1.png"/><Relationship Id="rId10" Type="http://schemas.openxmlformats.org/officeDocument/2006/relationships/image" Target="../media/image64.svg"/><Relationship Id="rId19" Type="http://schemas.openxmlformats.org/officeDocument/2006/relationships/image" Target="../media/image73.png"/><Relationship Id="rId4" Type="http://schemas.openxmlformats.org/officeDocument/2006/relationships/image" Target="../media/image51.sv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sv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2.png"/><Relationship Id="rId5" Type="http://schemas.openxmlformats.org/officeDocument/2006/relationships/image" Target="../media/image52.png"/><Relationship Id="rId10" Type="http://schemas.openxmlformats.org/officeDocument/2006/relationships/image" Target="../media/image61.png"/><Relationship Id="rId4" Type="http://schemas.openxmlformats.org/officeDocument/2006/relationships/image" Target="../media/image51.sv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78.png"/><Relationship Id="rId7" Type="http://schemas.openxmlformats.org/officeDocument/2006/relationships/image" Target="../media/image69.png"/><Relationship Id="rId12" Type="http://schemas.openxmlformats.org/officeDocument/2006/relationships/image" Target="../media/image83.svg"/><Relationship Id="rId17" Type="http://schemas.openxmlformats.org/officeDocument/2006/relationships/image" Target="../media/image88.png"/><Relationship Id="rId2" Type="http://schemas.openxmlformats.org/officeDocument/2006/relationships/notesSlide" Target="../notesSlides/notesSlide15.xml"/><Relationship Id="rId16" Type="http://schemas.openxmlformats.org/officeDocument/2006/relationships/image" Target="../media/image87.svg"/><Relationship Id="rId20"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2.png"/><Relationship Id="rId5" Type="http://schemas.openxmlformats.org/officeDocument/2006/relationships/image" Target="../media/image80.png"/><Relationship Id="rId15" Type="http://schemas.openxmlformats.org/officeDocument/2006/relationships/image" Target="../media/image86.png"/><Relationship Id="rId10" Type="http://schemas.openxmlformats.org/officeDocument/2006/relationships/image" Target="../media/image76.svg"/><Relationship Id="rId19" Type="http://schemas.openxmlformats.org/officeDocument/2006/relationships/image" Target="../media/image1.png"/><Relationship Id="rId4" Type="http://schemas.openxmlformats.org/officeDocument/2006/relationships/image" Target="../media/image79.svg"/><Relationship Id="rId9" Type="http://schemas.openxmlformats.org/officeDocument/2006/relationships/image" Target="../media/image75.png"/><Relationship Id="rId14" Type="http://schemas.openxmlformats.org/officeDocument/2006/relationships/image" Target="../media/image85.svg"/></Relationships>
</file>

<file path=ppt/slides/_rels/slide16.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78.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16.xml"/><Relationship Id="rId16" Type="http://schemas.openxmlformats.org/officeDocument/2006/relationships/image" Target="../media/image99.svg"/><Relationship Id="rId20"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94.png"/><Relationship Id="rId5" Type="http://schemas.openxmlformats.org/officeDocument/2006/relationships/image" Target="../media/image80.png"/><Relationship Id="rId15" Type="http://schemas.openxmlformats.org/officeDocument/2006/relationships/image" Target="../media/image98.png"/><Relationship Id="rId10" Type="http://schemas.openxmlformats.org/officeDocument/2006/relationships/image" Target="../media/image93.svg"/><Relationship Id="rId19" Type="http://schemas.openxmlformats.org/officeDocument/2006/relationships/image" Target="../media/image1.png"/><Relationship Id="rId4" Type="http://schemas.openxmlformats.org/officeDocument/2006/relationships/image" Target="../media/image79.svg"/><Relationship Id="rId9" Type="http://schemas.openxmlformats.org/officeDocument/2006/relationships/image" Target="../media/image92.png"/><Relationship Id="rId14" Type="http://schemas.openxmlformats.org/officeDocument/2006/relationships/image" Target="../media/image97.svg"/></Relationships>
</file>

<file path=ppt/slides/_rels/slide17.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18" Type="http://schemas.openxmlformats.org/officeDocument/2006/relationships/image" Target="../media/image113.svg"/><Relationship Id="rId3" Type="http://schemas.openxmlformats.org/officeDocument/2006/relationships/image" Target="../media/image78.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2.png"/><Relationship Id="rId2" Type="http://schemas.openxmlformats.org/officeDocument/2006/relationships/notesSlide" Target="../notesSlides/notesSlide17.xml"/><Relationship Id="rId16" Type="http://schemas.openxmlformats.org/officeDocument/2006/relationships/image" Target="../media/image111.svg"/><Relationship Id="rId20"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06.png"/><Relationship Id="rId5" Type="http://schemas.openxmlformats.org/officeDocument/2006/relationships/image" Target="../media/image80.png"/><Relationship Id="rId15" Type="http://schemas.openxmlformats.org/officeDocument/2006/relationships/image" Target="../media/image110.png"/><Relationship Id="rId10" Type="http://schemas.openxmlformats.org/officeDocument/2006/relationships/image" Target="../media/image105.svg"/><Relationship Id="rId19" Type="http://schemas.openxmlformats.org/officeDocument/2006/relationships/image" Target="../media/image1.png"/><Relationship Id="rId4" Type="http://schemas.openxmlformats.org/officeDocument/2006/relationships/image" Target="../media/image79.svg"/><Relationship Id="rId9" Type="http://schemas.openxmlformats.org/officeDocument/2006/relationships/image" Target="../media/image104.png"/><Relationship Id="rId14" Type="http://schemas.openxmlformats.org/officeDocument/2006/relationships/image" Target="../media/image109.svg"/></Relationships>
</file>

<file path=ppt/slides/_rels/slide18.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2.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png"/><Relationship Id="rId2" Type="http://schemas.openxmlformats.org/officeDocument/2006/relationships/notesSlide" Target="../notesSlides/notesSlide18.xml"/><Relationship Id="rId16"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sv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s>
</file>

<file path=ppt/slides/_rels/slide19.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28.png"/><Relationship Id="rId18" Type="http://schemas.openxmlformats.org/officeDocument/2006/relationships/image" Target="../media/image133.svg"/><Relationship Id="rId3" Type="http://schemas.openxmlformats.org/officeDocument/2006/relationships/image" Target="../media/image120.png"/><Relationship Id="rId21" Type="http://schemas.openxmlformats.org/officeDocument/2006/relationships/image" Target="../media/image136.png"/><Relationship Id="rId7" Type="http://schemas.openxmlformats.org/officeDocument/2006/relationships/image" Target="../media/image124.png"/><Relationship Id="rId12" Type="http://schemas.openxmlformats.org/officeDocument/2006/relationships/image" Target="../media/image81.svg"/><Relationship Id="rId17" Type="http://schemas.openxmlformats.org/officeDocument/2006/relationships/image" Target="../media/image132.png"/><Relationship Id="rId2" Type="http://schemas.openxmlformats.org/officeDocument/2006/relationships/notesSlide" Target="../notesSlides/notesSlide19.xml"/><Relationship Id="rId16" Type="http://schemas.openxmlformats.org/officeDocument/2006/relationships/image" Target="../media/image131.svg"/><Relationship Id="rId20"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123.svg"/><Relationship Id="rId11" Type="http://schemas.openxmlformats.org/officeDocument/2006/relationships/image" Target="../media/image80.png"/><Relationship Id="rId24" Type="http://schemas.openxmlformats.org/officeDocument/2006/relationships/image" Target="../media/image2.png"/><Relationship Id="rId5" Type="http://schemas.openxmlformats.org/officeDocument/2006/relationships/image" Target="../media/image122.png"/><Relationship Id="rId15" Type="http://schemas.openxmlformats.org/officeDocument/2006/relationships/image" Target="../media/image130.png"/><Relationship Id="rId23" Type="http://schemas.openxmlformats.org/officeDocument/2006/relationships/image" Target="../media/image1.png"/><Relationship Id="rId10" Type="http://schemas.openxmlformats.org/officeDocument/2006/relationships/image" Target="../media/image79.svg"/><Relationship Id="rId19" Type="http://schemas.openxmlformats.org/officeDocument/2006/relationships/image" Target="../media/image134.png"/><Relationship Id="rId4" Type="http://schemas.openxmlformats.org/officeDocument/2006/relationships/image" Target="../media/image121.svg"/><Relationship Id="rId9" Type="http://schemas.openxmlformats.org/officeDocument/2006/relationships/image" Target="../media/image78.png"/><Relationship Id="rId14" Type="http://schemas.openxmlformats.org/officeDocument/2006/relationships/image" Target="../media/image129.svg"/><Relationship Id="rId22" Type="http://schemas.openxmlformats.org/officeDocument/2006/relationships/image" Target="../media/image137.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6.png"/><Relationship Id="rId18" Type="http://schemas.openxmlformats.org/officeDocument/2006/relationships/image" Target="../media/image149.svg"/><Relationship Id="rId3" Type="http://schemas.openxmlformats.org/officeDocument/2006/relationships/image" Target="../media/image138.png"/><Relationship Id="rId21" Type="http://schemas.openxmlformats.org/officeDocument/2006/relationships/image" Target="../media/image1.png"/><Relationship Id="rId7" Type="http://schemas.openxmlformats.org/officeDocument/2006/relationships/image" Target="../media/image142.png"/><Relationship Id="rId12" Type="http://schemas.openxmlformats.org/officeDocument/2006/relationships/image" Target="../media/image99.svg"/><Relationship Id="rId17" Type="http://schemas.openxmlformats.org/officeDocument/2006/relationships/image" Target="../media/image148.png"/><Relationship Id="rId2" Type="http://schemas.openxmlformats.org/officeDocument/2006/relationships/notesSlide" Target="../notesSlides/notesSlide20.xml"/><Relationship Id="rId16" Type="http://schemas.openxmlformats.org/officeDocument/2006/relationships/image" Target="../media/image85.svg"/><Relationship Id="rId20" Type="http://schemas.openxmlformats.org/officeDocument/2006/relationships/image" Target="../media/image151.sv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98.png"/><Relationship Id="rId5" Type="http://schemas.openxmlformats.org/officeDocument/2006/relationships/image" Target="../media/image140.png"/><Relationship Id="rId15" Type="http://schemas.openxmlformats.org/officeDocument/2006/relationships/image" Target="../media/image84.png"/><Relationship Id="rId10" Type="http://schemas.openxmlformats.org/officeDocument/2006/relationships/image" Target="../media/image145.svg"/><Relationship Id="rId19" Type="http://schemas.openxmlformats.org/officeDocument/2006/relationships/image" Target="../media/image150.png"/><Relationship Id="rId4" Type="http://schemas.openxmlformats.org/officeDocument/2006/relationships/image" Target="../media/image139.svg"/><Relationship Id="rId9" Type="http://schemas.openxmlformats.org/officeDocument/2006/relationships/image" Target="../media/image144.png"/><Relationship Id="rId14" Type="http://schemas.openxmlformats.org/officeDocument/2006/relationships/image" Target="../media/image147.svg"/><Relationship Id="rId22"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2.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svg"/></Relationships>
</file>

<file path=ppt/slides/_rels/slide22.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56.png"/><Relationship Id="rId7" Type="http://schemas.openxmlformats.org/officeDocument/2006/relationships/image" Target="../media/image15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2.png"/><Relationship Id="rId4" Type="http://schemas.openxmlformats.org/officeDocument/2006/relationships/image" Target="../media/image157.sv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0.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63.svg"/><Relationship Id="rId5" Type="http://schemas.openxmlformats.org/officeDocument/2006/relationships/image" Target="../media/image162.png"/><Relationship Id="rId10" Type="http://schemas.openxmlformats.org/officeDocument/2006/relationships/image" Target="../media/image2.png"/><Relationship Id="rId4" Type="http://schemas.openxmlformats.org/officeDocument/2006/relationships/image" Target="../media/image161.svg"/><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172.png"/><Relationship Id="rId1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166.png"/><Relationship Id="rId12" Type="http://schemas.openxmlformats.org/officeDocument/2006/relationships/image" Target="../media/image171.svg"/><Relationship Id="rId17" Type="http://schemas.openxmlformats.org/officeDocument/2006/relationships/image" Target="../media/image176.svg"/><Relationship Id="rId2" Type="http://schemas.openxmlformats.org/officeDocument/2006/relationships/notesSlide" Target="../notesSlides/notesSlide25.xml"/><Relationship Id="rId16"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65.svg"/><Relationship Id="rId11" Type="http://schemas.openxmlformats.org/officeDocument/2006/relationships/image" Target="../media/image170.png"/><Relationship Id="rId5" Type="http://schemas.openxmlformats.org/officeDocument/2006/relationships/image" Target="../media/image164.png"/><Relationship Id="rId15" Type="http://schemas.openxmlformats.org/officeDocument/2006/relationships/image" Target="../media/image174.svg"/><Relationship Id="rId10" Type="http://schemas.openxmlformats.org/officeDocument/2006/relationships/image" Target="../media/image169.svg"/><Relationship Id="rId19" Type="http://schemas.openxmlformats.org/officeDocument/2006/relationships/image" Target="../media/image2.png"/><Relationship Id="rId4" Type="http://schemas.openxmlformats.org/officeDocument/2006/relationships/image" Target="../media/image4.svg"/><Relationship Id="rId9" Type="http://schemas.openxmlformats.org/officeDocument/2006/relationships/image" Target="../media/image168.png"/><Relationship Id="rId14" Type="http://schemas.openxmlformats.org/officeDocument/2006/relationships/image" Target="../media/image173.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7.pn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82.svg"/><Relationship Id="rId2" Type="http://schemas.openxmlformats.org/officeDocument/2006/relationships/image" Target="../media/image18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assets.cmhc-schl.gc.ca/sites/cmhc/professional/housing-markets-data-and-research/market-reports/housing-market-insight/2023/housing-market-insight-canada-m11-en.pdf?rev=5c8061aa-7f46-4750-a20f-e60f134e8c0a"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9.xml"/><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2.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1.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1EC"/>
        </a:solidFill>
        <a:effectLst/>
      </p:bgPr>
    </p:bg>
    <p:spTree>
      <p:nvGrpSpPr>
        <p:cNvPr id="1" name=""/>
        <p:cNvGrpSpPr/>
        <p:nvPr/>
      </p:nvGrpSpPr>
      <p:grpSpPr>
        <a:xfrm>
          <a:off x="0" y="0"/>
          <a:ext cx="0" cy="0"/>
          <a:chOff x="0" y="0"/>
          <a:chExt cx="0" cy="0"/>
        </a:xfrm>
      </p:grpSpPr>
      <p:sp>
        <p:nvSpPr>
          <p:cNvPr id="2" name="Freeform 2"/>
          <p:cNvSpPr/>
          <p:nvPr/>
        </p:nvSpPr>
        <p:spPr>
          <a:xfrm>
            <a:off x="325141" y="9138694"/>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3"/>
            <a:stretch>
              <a:fillRect/>
            </a:stretch>
          </a:blipFill>
        </p:spPr>
      </p:sp>
      <p:sp>
        <p:nvSpPr>
          <p:cNvPr id="3" name="Freeform 3"/>
          <p:cNvSpPr/>
          <p:nvPr/>
        </p:nvSpPr>
        <p:spPr>
          <a:xfrm>
            <a:off x="2975094" y="9138694"/>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4"/>
            <a:stretch>
              <a:fillRect b="-17342"/>
            </a:stretch>
          </a:blipFill>
        </p:spPr>
      </p:sp>
      <p:sp>
        <p:nvSpPr>
          <p:cNvPr id="4" name="Freeform 4"/>
          <p:cNvSpPr/>
          <p:nvPr/>
        </p:nvSpPr>
        <p:spPr>
          <a:xfrm>
            <a:off x="11223720" y="4088350"/>
            <a:ext cx="8349298" cy="7195577"/>
          </a:xfrm>
          <a:custGeom>
            <a:avLst/>
            <a:gdLst/>
            <a:ahLst/>
            <a:cxnLst/>
            <a:rect l="l" t="t" r="r" b="b"/>
            <a:pathLst>
              <a:path w="8349298" h="7195577">
                <a:moveTo>
                  <a:pt x="0" y="0"/>
                </a:moveTo>
                <a:lnTo>
                  <a:pt x="8349298" y="0"/>
                </a:lnTo>
                <a:lnTo>
                  <a:pt x="8349298" y="7195577"/>
                </a:lnTo>
                <a:lnTo>
                  <a:pt x="0" y="71955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603468" y="280079"/>
            <a:ext cx="1921963" cy="1103841"/>
            <a:chOff x="0" y="0"/>
            <a:chExt cx="2562617" cy="1471788"/>
          </a:xfrm>
        </p:grpSpPr>
        <p:sp>
          <p:nvSpPr>
            <p:cNvPr id="6" name="Freeform 6"/>
            <p:cNvSpPr/>
            <p:nvPr/>
          </p:nvSpPr>
          <p:spPr>
            <a:xfrm>
              <a:off x="0" y="557517"/>
              <a:ext cx="2562617" cy="914271"/>
            </a:xfrm>
            <a:custGeom>
              <a:avLst/>
              <a:gdLst/>
              <a:ahLst/>
              <a:cxnLst/>
              <a:rect l="l" t="t" r="r" b="b"/>
              <a:pathLst>
                <a:path w="2562617" h="914271">
                  <a:moveTo>
                    <a:pt x="0" y="0"/>
                  </a:moveTo>
                  <a:lnTo>
                    <a:pt x="2562617" y="0"/>
                  </a:lnTo>
                  <a:lnTo>
                    <a:pt x="2562617" y="914271"/>
                  </a:lnTo>
                  <a:lnTo>
                    <a:pt x="0" y="914271"/>
                  </a:lnTo>
                  <a:lnTo>
                    <a:pt x="0" y="0"/>
                  </a:lnTo>
                  <a:close/>
                </a:path>
              </a:pathLst>
            </a:custGeom>
            <a:blipFill>
              <a:blip r:embed="rId7"/>
              <a:stretch>
                <a:fillRect l="-1472" t="-5159" b="-5159"/>
              </a:stretch>
            </a:blipFill>
          </p:spPr>
        </p:sp>
        <p:sp>
          <p:nvSpPr>
            <p:cNvPr id="7" name="TextBox 7"/>
            <p:cNvSpPr txBox="1"/>
            <p:nvPr/>
          </p:nvSpPr>
          <p:spPr>
            <a:xfrm>
              <a:off x="0" y="28575"/>
              <a:ext cx="1947599" cy="801430"/>
            </a:xfrm>
            <a:prstGeom prst="rect">
              <a:avLst/>
            </a:prstGeom>
          </p:spPr>
          <p:txBody>
            <a:bodyPr lIns="0" tIns="0" rIns="0" bIns="0" rtlCol="0" anchor="t">
              <a:spAutoFit/>
            </a:bodyPr>
            <a:lstStyle/>
            <a:p>
              <a:pPr>
                <a:lnSpc>
                  <a:spcPts val="1412"/>
                </a:lnSpc>
              </a:pPr>
              <a:r>
                <a:rPr lang="en-US" sz="1788">
                  <a:solidFill>
                    <a:srgbClr val="535859"/>
                  </a:solidFill>
                  <a:latin typeface="DIN Next Bold"/>
                </a:rPr>
                <a:t>HOUSING SOLUTIONS LAB</a:t>
              </a:r>
            </a:p>
          </p:txBody>
        </p:sp>
      </p:grpSp>
      <p:sp>
        <p:nvSpPr>
          <p:cNvPr id="10" name="TextBox 10"/>
          <p:cNvSpPr txBox="1"/>
          <p:nvPr/>
        </p:nvSpPr>
        <p:spPr>
          <a:xfrm>
            <a:off x="603468" y="1801299"/>
            <a:ext cx="15118089" cy="1384995"/>
          </a:xfrm>
          <a:prstGeom prst="rect">
            <a:avLst/>
          </a:prstGeom>
        </p:spPr>
        <p:txBody>
          <a:bodyPr lIns="0" tIns="0" rIns="0" bIns="0" rtlCol="0" anchor="t">
            <a:spAutoFit/>
          </a:bodyPr>
          <a:lstStyle/>
          <a:p>
            <a:pPr marL="0" lvl="0" indent="0">
              <a:lnSpc>
                <a:spcPts val="10809"/>
              </a:lnSpc>
            </a:pPr>
            <a:r>
              <a:rPr lang="en-US" sz="9008" dirty="0">
                <a:solidFill>
                  <a:srgbClr val="61B0BC"/>
                </a:solidFill>
                <a:latin typeface="Barlow Bold"/>
              </a:rPr>
              <a:t>Exploring housing options</a:t>
            </a:r>
          </a:p>
        </p:txBody>
      </p:sp>
      <p:sp>
        <p:nvSpPr>
          <p:cNvPr id="11" name="TextBox 11"/>
          <p:cNvSpPr txBox="1"/>
          <p:nvPr/>
        </p:nvSpPr>
        <p:spPr>
          <a:xfrm>
            <a:off x="603468" y="3063298"/>
            <a:ext cx="15118089" cy="789640"/>
          </a:xfrm>
          <a:prstGeom prst="rect">
            <a:avLst/>
          </a:prstGeom>
        </p:spPr>
        <p:txBody>
          <a:bodyPr lIns="0" tIns="0" rIns="0" bIns="0" rtlCol="0" anchor="t">
            <a:spAutoFit/>
          </a:bodyPr>
          <a:lstStyle/>
          <a:p>
            <a:pPr marL="0" lvl="0" indent="0">
              <a:lnSpc>
                <a:spcPts val="6878"/>
              </a:lnSpc>
              <a:spcBef>
                <a:spcPct val="0"/>
              </a:spcBef>
            </a:pPr>
            <a:r>
              <a:rPr lang="en-US" sz="4913" dirty="0">
                <a:solidFill>
                  <a:srgbClr val="61B0BC"/>
                </a:solidFill>
                <a:latin typeface="Barlow"/>
              </a:rPr>
              <a:t>For older adults</a:t>
            </a:r>
          </a:p>
        </p:txBody>
      </p:sp>
      <p:sp>
        <p:nvSpPr>
          <p:cNvPr id="12" name="TextBox 12"/>
          <p:cNvSpPr txBox="1"/>
          <p:nvPr/>
        </p:nvSpPr>
        <p:spPr>
          <a:xfrm>
            <a:off x="603468" y="6642776"/>
            <a:ext cx="6923896" cy="834390"/>
          </a:xfrm>
          <a:prstGeom prst="rect">
            <a:avLst/>
          </a:prstGeom>
        </p:spPr>
        <p:txBody>
          <a:bodyPr lIns="0" tIns="0" rIns="0" bIns="0" rtlCol="0" anchor="t">
            <a:spAutoFit/>
          </a:bodyPr>
          <a:lstStyle/>
          <a:p>
            <a:pPr>
              <a:lnSpc>
                <a:spcPts val="3359"/>
              </a:lnSpc>
            </a:pPr>
            <a:r>
              <a:rPr lang="en-US" sz="2400" dirty="0">
                <a:solidFill>
                  <a:srgbClr val="54585A"/>
                </a:solidFill>
                <a:latin typeface="Roboto"/>
              </a:rPr>
              <a:t>&lt;&lt;group presenting for&gt;&gt;</a:t>
            </a:r>
          </a:p>
          <a:p>
            <a:pPr>
              <a:lnSpc>
                <a:spcPts val="3359"/>
              </a:lnSpc>
            </a:pPr>
            <a:r>
              <a:rPr lang="en-US" sz="2400" dirty="0">
                <a:solidFill>
                  <a:srgbClr val="54585A"/>
                </a:solidFill>
                <a:latin typeface="Roboto"/>
              </a:rPr>
              <a:t>&lt;&lt;date&gt;&gt;</a:t>
            </a:r>
          </a:p>
        </p:txBody>
      </p:sp>
      <p:sp>
        <p:nvSpPr>
          <p:cNvPr id="13" name="TextBox 13"/>
          <p:cNvSpPr txBox="1"/>
          <p:nvPr/>
        </p:nvSpPr>
        <p:spPr>
          <a:xfrm>
            <a:off x="9139238" y="4846003"/>
            <a:ext cx="9525" cy="537845"/>
          </a:xfrm>
          <a:prstGeom prst="rect">
            <a:avLst/>
          </a:prstGeom>
        </p:spPr>
        <p:txBody>
          <a:bodyPr lIns="0" tIns="0" rIns="0" bIns="0" rtlCol="0" anchor="t">
            <a:spAutoFit/>
          </a:bodyPr>
          <a:lstStyle/>
          <a:p>
            <a:pPr algn="ctr">
              <a:lnSpc>
                <a:spcPts val="4480"/>
              </a:lnSpc>
            </a:pPr>
            <a:endParaRPr/>
          </a:p>
        </p:txBody>
      </p:sp>
      <p:sp>
        <p:nvSpPr>
          <p:cNvPr id="15" name="TextBox 15"/>
          <p:cNvSpPr txBox="1"/>
          <p:nvPr/>
        </p:nvSpPr>
        <p:spPr>
          <a:xfrm>
            <a:off x="603467" y="5394545"/>
            <a:ext cx="10283607" cy="839974"/>
          </a:xfrm>
          <a:prstGeom prst="rect">
            <a:avLst/>
          </a:prstGeom>
        </p:spPr>
        <p:txBody>
          <a:bodyPr wrap="square" lIns="0" tIns="0" rIns="0" bIns="0" rtlCol="0" anchor="t">
            <a:spAutoFit/>
          </a:bodyPr>
          <a:lstStyle/>
          <a:p>
            <a:pPr>
              <a:lnSpc>
                <a:spcPts val="3359"/>
              </a:lnSpc>
            </a:pPr>
            <a:r>
              <a:rPr lang="en-US" sz="2400" dirty="0">
                <a:solidFill>
                  <a:srgbClr val="54585A"/>
                </a:solidFill>
                <a:latin typeface="Roboto Bold"/>
              </a:rPr>
              <a:t>&lt;&lt;name of presenters&gt;&gt;</a:t>
            </a:r>
            <a:endParaRPr lang="en-US" sz="2400" dirty="0">
              <a:solidFill>
                <a:srgbClr val="54585A"/>
              </a:solidFill>
              <a:latin typeface="Roboto"/>
            </a:endParaRPr>
          </a:p>
          <a:p>
            <a:pPr>
              <a:lnSpc>
                <a:spcPts val="3359"/>
              </a:lnSpc>
            </a:pPr>
            <a:endParaRPr lang="en-US" sz="2400" dirty="0">
              <a:solidFill>
                <a:srgbClr val="54585A"/>
              </a:solidFill>
              <a:latin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3106998" y="424341"/>
            <a:ext cx="1545676" cy="1309960"/>
          </a:xfrm>
          <a:custGeom>
            <a:avLst/>
            <a:gdLst/>
            <a:ahLst/>
            <a:cxnLst/>
            <a:rect l="l" t="t" r="r" b="b"/>
            <a:pathLst>
              <a:path w="1545676" h="1309960">
                <a:moveTo>
                  <a:pt x="0" y="0"/>
                </a:moveTo>
                <a:lnTo>
                  <a:pt x="1545676" y="0"/>
                </a:lnTo>
                <a:lnTo>
                  <a:pt x="1545676" y="1309960"/>
                </a:lnTo>
                <a:lnTo>
                  <a:pt x="0" y="130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893791" y="424341"/>
            <a:ext cx="1431651" cy="1309960"/>
          </a:xfrm>
          <a:custGeom>
            <a:avLst/>
            <a:gdLst/>
            <a:ahLst/>
            <a:cxnLst/>
            <a:rect l="l" t="t" r="r" b="b"/>
            <a:pathLst>
              <a:path w="1431651" h="1309960">
                <a:moveTo>
                  <a:pt x="0" y="0"/>
                </a:moveTo>
                <a:lnTo>
                  <a:pt x="1431651" y="0"/>
                </a:lnTo>
                <a:lnTo>
                  <a:pt x="1431651" y="1309960"/>
                </a:lnTo>
                <a:lnTo>
                  <a:pt x="0" y="130996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4" name="Freeform 4"/>
          <p:cNvSpPr/>
          <p:nvPr/>
        </p:nvSpPr>
        <p:spPr>
          <a:xfrm>
            <a:off x="16626748" y="323099"/>
            <a:ext cx="1270082" cy="1411202"/>
          </a:xfrm>
          <a:custGeom>
            <a:avLst/>
            <a:gdLst/>
            <a:ahLst/>
            <a:cxnLst/>
            <a:rect l="l" t="t" r="r" b="b"/>
            <a:pathLst>
              <a:path w="1270082" h="1411202">
                <a:moveTo>
                  <a:pt x="0" y="0"/>
                </a:moveTo>
                <a:lnTo>
                  <a:pt x="1270082" y="0"/>
                </a:lnTo>
                <a:lnTo>
                  <a:pt x="1270082" y="1411202"/>
                </a:lnTo>
                <a:lnTo>
                  <a:pt x="0" y="141120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grpSp>
        <p:nvGrpSpPr>
          <p:cNvPr id="5" name="Group 5"/>
          <p:cNvGrpSpPr/>
          <p:nvPr/>
        </p:nvGrpSpPr>
        <p:grpSpPr>
          <a:xfrm>
            <a:off x="15196829" y="2300985"/>
            <a:ext cx="2062471" cy="2967584"/>
            <a:chOff x="0" y="0"/>
            <a:chExt cx="2749961" cy="3956778"/>
          </a:xfrm>
        </p:grpSpPr>
        <p:sp>
          <p:nvSpPr>
            <p:cNvPr id="6" name="Freeform 6"/>
            <p:cNvSpPr/>
            <p:nvPr/>
          </p:nvSpPr>
          <p:spPr>
            <a:xfrm>
              <a:off x="0" y="0"/>
              <a:ext cx="2749961" cy="3956778"/>
            </a:xfrm>
            <a:custGeom>
              <a:avLst/>
              <a:gdLst/>
              <a:ahLst/>
              <a:cxnLst/>
              <a:rect l="l" t="t" r="r" b="b"/>
              <a:pathLst>
                <a:path w="2749961" h="3956778">
                  <a:moveTo>
                    <a:pt x="0" y="0"/>
                  </a:moveTo>
                  <a:lnTo>
                    <a:pt x="2749961" y="0"/>
                  </a:lnTo>
                  <a:lnTo>
                    <a:pt x="2749961" y="3956778"/>
                  </a:lnTo>
                  <a:lnTo>
                    <a:pt x="0" y="3956778"/>
                  </a:lnTo>
                  <a:lnTo>
                    <a:pt x="0" y="0"/>
                  </a:lnTo>
                  <a:close/>
                </a:path>
              </a:pathLst>
            </a:custGeom>
            <a:blipFill>
              <a:blip r:embed="rId9">
                <a:alphaModFix amt="76000"/>
                <a:extLst>
                  <a:ext uri="{96DAC541-7B7A-43D3-8B79-37D633B846F1}">
                    <asvg:svgBlip xmlns:asvg="http://schemas.microsoft.com/office/drawing/2016/SVG/main" r:embed="rId10"/>
                  </a:ext>
                </a:extLst>
              </a:blip>
              <a:stretch>
                <a:fillRect/>
              </a:stretch>
            </a:blipFill>
          </p:spPr>
        </p:sp>
        <p:sp>
          <p:nvSpPr>
            <p:cNvPr id="7" name="Freeform 7"/>
            <p:cNvSpPr/>
            <p:nvPr/>
          </p:nvSpPr>
          <p:spPr>
            <a:xfrm rot="9590740" flipH="1" flipV="1">
              <a:off x="1156785" y="1758211"/>
              <a:ext cx="843924" cy="390315"/>
            </a:xfrm>
            <a:custGeom>
              <a:avLst/>
              <a:gdLst/>
              <a:ahLst/>
              <a:cxnLst/>
              <a:rect l="l" t="t" r="r" b="b"/>
              <a:pathLst>
                <a:path w="843924" h="390315">
                  <a:moveTo>
                    <a:pt x="843924" y="390315"/>
                  </a:moveTo>
                  <a:lnTo>
                    <a:pt x="0" y="390315"/>
                  </a:lnTo>
                  <a:lnTo>
                    <a:pt x="0" y="0"/>
                  </a:lnTo>
                  <a:lnTo>
                    <a:pt x="843924" y="0"/>
                  </a:lnTo>
                  <a:lnTo>
                    <a:pt x="843924" y="390315"/>
                  </a:lnTo>
                  <a:close/>
                </a:path>
              </a:pathLst>
            </a:custGeom>
            <a:blipFill>
              <a:blip r:embed="rId11">
                <a:alphaModFix amt="76000"/>
                <a:extLst>
                  <a:ext uri="{96DAC541-7B7A-43D3-8B79-37D633B846F1}">
                    <asvg:svgBlip xmlns:asvg="http://schemas.microsoft.com/office/drawing/2016/SVG/main" r:embed="rId12"/>
                  </a:ext>
                </a:extLst>
              </a:blip>
              <a:stretch>
                <a:fillRect/>
              </a:stretch>
            </a:blipFill>
          </p:spPr>
        </p:sp>
      </p:grpSp>
      <p:sp>
        <p:nvSpPr>
          <p:cNvPr id="8" name="Freeform 8"/>
          <p:cNvSpPr/>
          <p:nvPr/>
        </p:nvSpPr>
        <p:spPr>
          <a:xfrm>
            <a:off x="1084836" y="7268986"/>
            <a:ext cx="983784" cy="1083173"/>
          </a:xfrm>
          <a:custGeom>
            <a:avLst/>
            <a:gdLst/>
            <a:ahLst/>
            <a:cxnLst/>
            <a:rect l="l" t="t" r="r" b="b"/>
            <a:pathLst>
              <a:path w="983784" h="1083173">
                <a:moveTo>
                  <a:pt x="0" y="0"/>
                </a:moveTo>
                <a:lnTo>
                  <a:pt x="983784" y="0"/>
                </a:lnTo>
                <a:lnTo>
                  <a:pt x="983784" y="1083172"/>
                </a:lnTo>
                <a:lnTo>
                  <a:pt x="0" y="1083172"/>
                </a:lnTo>
                <a:lnTo>
                  <a:pt x="0" y="0"/>
                </a:lnTo>
                <a:close/>
              </a:path>
            </a:pathLst>
          </a:custGeom>
          <a:blipFill>
            <a:blip r:embed="rId13"/>
            <a:stretch>
              <a:fillRect l="-5216" r="-9388"/>
            </a:stretch>
          </a:blipFill>
        </p:spPr>
      </p:sp>
      <p:sp>
        <p:nvSpPr>
          <p:cNvPr id="9" name="Freeform 9"/>
          <p:cNvSpPr/>
          <p:nvPr/>
        </p:nvSpPr>
        <p:spPr>
          <a:xfrm>
            <a:off x="801670" y="9039527"/>
            <a:ext cx="1200969" cy="791962"/>
          </a:xfrm>
          <a:custGeom>
            <a:avLst/>
            <a:gdLst/>
            <a:ahLst/>
            <a:cxnLst/>
            <a:rect l="l" t="t" r="r" b="b"/>
            <a:pathLst>
              <a:path w="1200969" h="791962">
                <a:moveTo>
                  <a:pt x="0" y="0"/>
                </a:moveTo>
                <a:lnTo>
                  <a:pt x="1200969" y="0"/>
                </a:lnTo>
                <a:lnTo>
                  <a:pt x="1200969" y="791963"/>
                </a:lnTo>
                <a:lnTo>
                  <a:pt x="0" y="791963"/>
                </a:lnTo>
                <a:lnTo>
                  <a:pt x="0" y="0"/>
                </a:lnTo>
                <a:close/>
              </a:path>
            </a:pathLst>
          </a:custGeom>
          <a:blipFill>
            <a:blip r:embed="rId14"/>
            <a:stretch>
              <a:fillRect/>
            </a:stretch>
          </a:blipFill>
        </p:spPr>
      </p:sp>
      <p:sp>
        <p:nvSpPr>
          <p:cNvPr id="10" name="Freeform 10"/>
          <p:cNvSpPr/>
          <p:nvPr/>
        </p:nvSpPr>
        <p:spPr>
          <a:xfrm>
            <a:off x="1084836" y="5517004"/>
            <a:ext cx="945929" cy="1064612"/>
          </a:xfrm>
          <a:custGeom>
            <a:avLst/>
            <a:gdLst/>
            <a:ahLst/>
            <a:cxnLst/>
            <a:rect l="l" t="t" r="r" b="b"/>
            <a:pathLst>
              <a:path w="945929" h="1064612">
                <a:moveTo>
                  <a:pt x="0" y="0"/>
                </a:moveTo>
                <a:lnTo>
                  <a:pt x="945929" y="0"/>
                </a:lnTo>
                <a:lnTo>
                  <a:pt x="945929" y="1064613"/>
                </a:lnTo>
                <a:lnTo>
                  <a:pt x="0" y="1064613"/>
                </a:lnTo>
                <a:lnTo>
                  <a:pt x="0" y="0"/>
                </a:lnTo>
                <a:close/>
              </a:path>
            </a:pathLst>
          </a:custGeom>
          <a:blipFill>
            <a:blip r:embed="rId15"/>
            <a:stretch>
              <a:fillRect/>
            </a:stretch>
          </a:blipFill>
        </p:spPr>
      </p:sp>
      <p:grpSp>
        <p:nvGrpSpPr>
          <p:cNvPr id="11" name="Group 11"/>
          <p:cNvGrpSpPr/>
          <p:nvPr/>
        </p:nvGrpSpPr>
        <p:grpSpPr>
          <a:xfrm>
            <a:off x="14233651" y="6511333"/>
            <a:ext cx="4121686" cy="3958374"/>
            <a:chOff x="0" y="0"/>
            <a:chExt cx="1085547" cy="1042535"/>
          </a:xfrm>
        </p:grpSpPr>
        <p:sp>
          <p:nvSpPr>
            <p:cNvPr id="12" name="Freeform 12"/>
            <p:cNvSpPr/>
            <p:nvPr/>
          </p:nvSpPr>
          <p:spPr>
            <a:xfrm>
              <a:off x="0" y="0"/>
              <a:ext cx="1085547" cy="1042535"/>
            </a:xfrm>
            <a:custGeom>
              <a:avLst/>
              <a:gdLst/>
              <a:ahLst/>
              <a:cxnLst/>
              <a:rect l="l" t="t" r="r" b="b"/>
              <a:pathLst>
                <a:path w="1085547" h="1042535">
                  <a:moveTo>
                    <a:pt x="0" y="0"/>
                  </a:moveTo>
                  <a:lnTo>
                    <a:pt x="1085547" y="0"/>
                  </a:lnTo>
                  <a:lnTo>
                    <a:pt x="1085547" y="1042535"/>
                  </a:lnTo>
                  <a:lnTo>
                    <a:pt x="0" y="1042535"/>
                  </a:lnTo>
                  <a:close/>
                </a:path>
              </a:pathLst>
            </a:custGeom>
            <a:solidFill>
              <a:srgbClr val="FFDDBA"/>
            </a:solidFill>
          </p:spPr>
        </p:sp>
        <p:sp>
          <p:nvSpPr>
            <p:cNvPr id="13" name="TextBox 13"/>
            <p:cNvSpPr txBox="1"/>
            <p:nvPr/>
          </p:nvSpPr>
          <p:spPr>
            <a:xfrm>
              <a:off x="0" y="-47625"/>
              <a:ext cx="1085547" cy="1090160"/>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1143989" y="1018984"/>
            <a:ext cx="13425437" cy="1104265"/>
          </a:xfrm>
          <a:prstGeom prst="rect">
            <a:avLst/>
          </a:prstGeom>
        </p:spPr>
        <p:txBody>
          <a:bodyPr lIns="0" tIns="0" rIns="0" bIns="0" rtlCol="0" anchor="t">
            <a:spAutoFit/>
          </a:bodyPr>
          <a:lstStyle/>
          <a:p>
            <a:pPr>
              <a:lnSpc>
                <a:spcPts val="8959"/>
              </a:lnSpc>
            </a:pPr>
            <a:r>
              <a:rPr lang="en-US" sz="6399" dirty="0">
                <a:solidFill>
                  <a:srgbClr val="61B0BC"/>
                </a:solidFill>
                <a:latin typeface="Barlow Ultra-Bold"/>
              </a:rPr>
              <a:t>Environmental costs/benefits</a:t>
            </a:r>
          </a:p>
        </p:txBody>
      </p:sp>
      <p:sp>
        <p:nvSpPr>
          <p:cNvPr id="15" name="TextBox 15"/>
          <p:cNvSpPr txBox="1"/>
          <p:nvPr/>
        </p:nvSpPr>
        <p:spPr>
          <a:xfrm>
            <a:off x="1167048" y="2334674"/>
            <a:ext cx="10744608" cy="14478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a:rPr>
              <a:t>Two types of building carbon emissions: </a:t>
            </a:r>
            <a:r>
              <a:rPr lang="en-US" sz="4800">
                <a:solidFill>
                  <a:srgbClr val="385CAD"/>
                </a:solidFill>
                <a:latin typeface="Barlow Bold"/>
              </a:rPr>
              <a:t>embodied</a:t>
            </a:r>
            <a:r>
              <a:rPr lang="en-US" sz="4800">
                <a:solidFill>
                  <a:srgbClr val="385CAD"/>
                </a:solidFill>
                <a:latin typeface="Barlow"/>
              </a:rPr>
              <a:t> and </a:t>
            </a:r>
            <a:r>
              <a:rPr lang="en-US" sz="4800">
                <a:solidFill>
                  <a:srgbClr val="385CAD"/>
                </a:solidFill>
                <a:latin typeface="Barlow Bold"/>
              </a:rPr>
              <a:t>operational</a:t>
            </a:r>
          </a:p>
        </p:txBody>
      </p:sp>
      <p:sp>
        <p:nvSpPr>
          <p:cNvPr id="16" name="TextBox 16"/>
          <p:cNvSpPr txBox="1"/>
          <p:nvPr/>
        </p:nvSpPr>
        <p:spPr>
          <a:xfrm>
            <a:off x="1167048" y="4020793"/>
            <a:ext cx="13425437" cy="1085850"/>
          </a:xfrm>
          <a:prstGeom prst="rect">
            <a:avLst/>
          </a:prstGeom>
        </p:spPr>
        <p:txBody>
          <a:bodyPr lIns="0" tIns="0" rIns="0" bIns="0" rtlCol="0" anchor="t">
            <a:spAutoFit/>
          </a:bodyPr>
          <a:lstStyle/>
          <a:p>
            <a:pPr>
              <a:lnSpc>
                <a:spcPts val="4320"/>
              </a:lnSpc>
            </a:pPr>
            <a:r>
              <a:rPr lang="en-US" sz="3600">
                <a:solidFill>
                  <a:srgbClr val="54585A"/>
                </a:solidFill>
                <a:latin typeface="Barlow"/>
              </a:rPr>
              <a:t>Estimated </a:t>
            </a:r>
            <a:r>
              <a:rPr lang="en-US" sz="3600">
                <a:solidFill>
                  <a:srgbClr val="54585A"/>
                </a:solidFill>
                <a:latin typeface="Barlow Bold"/>
              </a:rPr>
              <a:t>embodied</a:t>
            </a:r>
            <a:r>
              <a:rPr lang="en-US" sz="3600">
                <a:solidFill>
                  <a:srgbClr val="54585A"/>
                </a:solidFill>
                <a:latin typeface="Barlow"/>
              </a:rPr>
              <a:t> </a:t>
            </a:r>
            <a:r>
              <a:rPr lang="en-US" sz="3600">
                <a:solidFill>
                  <a:srgbClr val="54585A"/>
                </a:solidFill>
                <a:latin typeface="Barlow Bold"/>
              </a:rPr>
              <a:t>carbon emissions</a:t>
            </a:r>
            <a:r>
              <a:rPr lang="en-US" sz="3600">
                <a:solidFill>
                  <a:srgbClr val="54585A"/>
                </a:solidFill>
                <a:latin typeface="Barlow"/>
              </a:rPr>
              <a:t>, as represented by </a:t>
            </a:r>
          </a:p>
          <a:p>
            <a:pPr>
              <a:lnSpc>
                <a:spcPts val="4320"/>
              </a:lnSpc>
            </a:pPr>
            <a:r>
              <a:rPr lang="en-US" sz="3600">
                <a:solidFill>
                  <a:srgbClr val="54585A"/>
                </a:solidFill>
                <a:latin typeface="Barlow Bold"/>
              </a:rPr>
              <a:t>driving round trip</a:t>
            </a:r>
            <a:r>
              <a:rPr lang="en-US" sz="3600">
                <a:solidFill>
                  <a:srgbClr val="54585A"/>
                </a:solidFill>
                <a:latin typeface="Barlow"/>
              </a:rPr>
              <a:t> from North Vancouver to Los Angeles, California</a:t>
            </a:r>
          </a:p>
        </p:txBody>
      </p:sp>
      <p:sp>
        <p:nvSpPr>
          <p:cNvPr id="17" name="TextBox 17"/>
          <p:cNvSpPr txBox="1"/>
          <p:nvPr/>
        </p:nvSpPr>
        <p:spPr>
          <a:xfrm>
            <a:off x="6865434" y="7982037"/>
            <a:ext cx="2739385" cy="320107"/>
          </a:xfrm>
          <a:prstGeom prst="rect">
            <a:avLst/>
          </a:prstGeom>
        </p:spPr>
        <p:txBody>
          <a:bodyPr lIns="0" tIns="0" rIns="0" bIns="0" rtlCol="0" anchor="t">
            <a:spAutoFit/>
          </a:bodyPr>
          <a:lstStyle/>
          <a:p>
            <a:pPr>
              <a:lnSpc>
                <a:spcPts val="2379"/>
              </a:lnSpc>
            </a:pPr>
            <a:r>
              <a:rPr lang="en-US" sz="2673">
                <a:solidFill>
                  <a:srgbClr val="000000"/>
                </a:solidFill>
                <a:latin typeface="Barlow"/>
              </a:rPr>
              <a:t>Minor renovations </a:t>
            </a:r>
          </a:p>
        </p:txBody>
      </p:sp>
      <p:sp>
        <p:nvSpPr>
          <p:cNvPr id="18" name="TextBox 18"/>
          <p:cNvSpPr txBox="1"/>
          <p:nvPr/>
        </p:nvSpPr>
        <p:spPr>
          <a:xfrm>
            <a:off x="6865434" y="5741260"/>
            <a:ext cx="2583366" cy="461665"/>
          </a:xfrm>
          <a:prstGeom prst="rect">
            <a:avLst/>
          </a:prstGeom>
        </p:spPr>
        <p:txBody>
          <a:bodyPr wrap="square" lIns="0" tIns="0" rIns="0" bIns="0" rtlCol="0" anchor="t">
            <a:spAutoFit/>
          </a:bodyPr>
          <a:lstStyle/>
          <a:p>
            <a:pPr>
              <a:lnSpc>
                <a:spcPts val="3625"/>
              </a:lnSpc>
            </a:pPr>
            <a:r>
              <a:rPr lang="en-US" sz="4074" dirty="0">
                <a:solidFill>
                  <a:srgbClr val="000000"/>
                </a:solidFill>
                <a:latin typeface="Barlow Bold"/>
              </a:rPr>
              <a:t>Negligible</a:t>
            </a:r>
          </a:p>
        </p:txBody>
      </p:sp>
      <p:sp>
        <p:nvSpPr>
          <p:cNvPr id="19" name="TextBox 19"/>
          <p:cNvSpPr txBox="1"/>
          <p:nvPr/>
        </p:nvSpPr>
        <p:spPr>
          <a:xfrm>
            <a:off x="6865434" y="7513422"/>
            <a:ext cx="2195692" cy="461665"/>
          </a:xfrm>
          <a:prstGeom prst="rect">
            <a:avLst/>
          </a:prstGeom>
        </p:spPr>
        <p:txBody>
          <a:bodyPr lIns="0" tIns="0" rIns="0" bIns="0" rtlCol="0" anchor="t">
            <a:spAutoFit/>
          </a:bodyPr>
          <a:lstStyle/>
          <a:p>
            <a:pPr>
              <a:lnSpc>
                <a:spcPts val="3625"/>
              </a:lnSpc>
            </a:pPr>
            <a:r>
              <a:rPr lang="en-US" sz="4074" dirty="0">
                <a:solidFill>
                  <a:srgbClr val="000000"/>
                </a:solidFill>
                <a:latin typeface="Barlow Bold"/>
              </a:rPr>
              <a:t>1-5 trips</a:t>
            </a:r>
          </a:p>
        </p:txBody>
      </p:sp>
      <p:sp>
        <p:nvSpPr>
          <p:cNvPr id="20" name="TextBox 20"/>
          <p:cNvSpPr txBox="1"/>
          <p:nvPr/>
        </p:nvSpPr>
        <p:spPr>
          <a:xfrm>
            <a:off x="6865434" y="9245262"/>
            <a:ext cx="3284914" cy="461665"/>
          </a:xfrm>
          <a:prstGeom prst="rect">
            <a:avLst/>
          </a:prstGeom>
        </p:spPr>
        <p:txBody>
          <a:bodyPr lIns="0" tIns="0" rIns="0" bIns="0" rtlCol="0" anchor="t">
            <a:spAutoFit/>
          </a:bodyPr>
          <a:lstStyle/>
          <a:p>
            <a:pPr>
              <a:lnSpc>
                <a:spcPts val="3625"/>
              </a:lnSpc>
            </a:pPr>
            <a:r>
              <a:rPr lang="en-US" sz="4074" dirty="0">
                <a:solidFill>
                  <a:srgbClr val="000000"/>
                </a:solidFill>
                <a:latin typeface="Barlow Bold"/>
              </a:rPr>
              <a:t>13-16 trips</a:t>
            </a:r>
          </a:p>
        </p:txBody>
      </p:sp>
      <p:sp>
        <p:nvSpPr>
          <p:cNvPr id="21" name="TextBox 21"/>
          <p:cNvSpPr txBox="1"/>
          <p:nvPr/>
        </p:nvSpPr>
        <p:spPr>
          <a:xfrm>
            <a:off x="6865434" y="6261510"/>
            <a:ext cx="4470764" cy="320107"/>
          </a:xfrm>
          <a:prstGeom prst="rect">
            <a:avLst/>
          </a:prstGeom>
        </p:spPr>
        <p:txBody>
          <a:bodyPr lIns="0" tIns="0" rIns="0" bIns="0" rtlCol="0" anchor="t">
            <a:spAutoFit/>
          </a:bodyPr>
          <a:lstStyle/>
          <a:p>
            <a:pPr>
              <a:lnSpc>
                <a:spcPts val="2379"/>
              </a:lnSpc>
            </a:pPr>
            <a:r>
              <a:rPr lang="en-US" sz="2673">
                <a:solidFill>
                  <a:srgbClr val="000000"/>
                </a:solidFill>
                <a:latin typeface="Barlow"/>
              </a:rPr>
              <a:t>(negligible additional carbon) </a:t>
            </a:r>
          </a:p>
        </p:txBody>
      </p:sp>
      <p:sp>
        <p:nvSpPr>
          <p:cNvPr id="22" name="TextBox 22"/>
          <p:cNvSpPr txBox="1"/>
          <p:nvPr/>
        </p:nvSpPr>
        <p:spPr>
          <a:xfrm>
            <a:off x="10300144" y="7982037"/>
            <a:ext cx="3714432" cy="320107"/>
          </a:xfrm>
          <a:prstGeom prst="rect">
            <a:avLst/>
          </a:prstGeom>
        </p:spPr>
        <p:txBody>
          <a:bodyPr lIns="0" tIns="0" rIns="0" bIns="0" rtlCol="0" anchor="t">
            <a:spAutoFit/>
          </a:bodyPr>
          <a:lstStyle/>
          <a:p>
            <a:pPr>
              <a:lnSpc>
                <a:spcPts val="2379"/>
              </a:lnSpc>
            </a:pPr>
            <a:r>
              <a:rPr lang="en-US" sz="2673">
                <a:solidFill>
                  <a:srgbClr val="000000"/>
                </a:solidFill>
                <a:latin typeface="Barlow"/>
              </a:rPr>
              <a:t>Major renovations </a:t>
            </a:r>
          </a:p>
        </p:txBody>
      </p:sp>
      <p:sp>
        <p:nvSpPr>
          <p:cNvPr id="23" name="TextBox 23"/>
          <p:cNvSpPr txBox="1"/>
          <p:nvPr/>
        </p:nvSpPr>
        <p:spPr>
          <a:xfrm>
            <a:off x="14640905" y="9075158"/>
            <a:ext cx="3714432" cy="611152"/>
          </a:xfrm>
          <a:prstGeom prst="rect">
            <a:avLst/>
          </a:prstGeom>
        </p:spPr>
        <p:txBody>
          <a:bodyPr lIns="0" tIns="0" rIns="0" bIns="0" rtlCol="0" anchor="t">
            <a:spAutoFit/>
          </a:bodyPr>
          <a:lstStyle/>
          <a:p>
            <a:pPr>
              <a:lnSpc>
                <a:spcPts val="2379"/>
              </a:lnSpc>
            </a:pPr>
            <a:r>
              <a:rPr lang="en-US" sz="2673">
                <a:solidFill>
                  <a:srgbClr val="000000"/>
                </a:solidFill>
                <a:latin typeface="Barlow"/>
              </a:rPr>
              <a:t>Assuming an average </a:t>
            </a:r>
          </a:p>
          <a:p>
            <a:pPr>
              <a:lnSpc>
                <a:spcPts val="2379"/>
              </a:lnSpc>
            </a:pPr>
            <a:r>
              <a:rPr lang="en-US" sz="2673">
                <a:solidFill>
                  <a:srgbClr val="000000"/>
                </a:solidFill>
                <a:latin typeface="Barlow"/>
              </a:rPr>
              <a:t>2000 sq ft home</a:t>
            </a:r>
          </a:p>
        </p:txBody>
      </p:sp>
      <p:sp>
        <p:nvSpPr>
          <p:cNvPr id="24" name="TextBox 24"/>
          <p:cNvSpPr txBox="1"/>
          <p:nvPr/>
        </p:nvSpPr>
        <p:spPr>
          <a:xfrm>
            <a:off x="10300144" y="7513422"/>
            <a:ext cx="2195692" cy="494793"/>
          </a:xfrm>
          <a:prstGeom prst="rect">
            <a:avLst/>
          </a:prstGeom>
        </p:spPr>
        <p:txBody>
          <a:bodyPr lIns="0" tIns="0" rIns="0" bIns="0" rtlCol="0" anchor="t">
            <a:spAutoFit/>
          </a:bodyPr>
          <a:lstStyle/>
          <a:p>
            <a:pPr>
              <a:lnSpc>
                <a:spcPts val="3625"/>
              </a:lnSpc>
            </a:pPr>
            <a:r>
              <a:rPr lang="en-US" sz="4074">
                <a:solidFill>
                  <a:srgbClr val="000000"/>
                </a:solidFill>
                <a:latin typeface="Barlow Bold"/>
              </a:rPr>
              <a:t>4-8 trips</a:t>
            </a:r>
          </a:p>
        </p:txBody>
      </p:sp>
      <p:sp>
        <p:nvSpPr>
          <p:cNvPr id="25" name="TextBox 25"/>
          <p:cNvSpPr txBox="1"/>
          <p:nvPr/>
        </p:nvSpPr>
        <p:spPr>
          <a:xfrm>
            <a:off x="14640905" y="8504164"/>
            <a:ext cx="3244724" cy="461665"/>
          </a:xfrm>
          <a:prstGeom prst="rect">
            <a:avLst/>
          </a:prstGeom>
        </p:spPr>
        <p:txBody>
          <a:bodyPr lIns="0" tIns="0" rIns="0" bIns="0" rtlCol="0" anchor="t">
            <a:spAutoFit/>
          </a:bodyPr>
          <a:lstStyle/>
          <a:p>
            <a:pPr>
              <a:lnSpc>
                <a:spcPts val="3625"/>
              </a:lnSpc>
            </a:pPr>
            <a:r>
              <a:rPr lang="en-US" sz="4074" dirty="0">
                <a:solidFill>
                  <a:srgbClr val="000000"/>
                </a:solidFill>
                <a:latin typeface="Barlow Bold"/>
              </a:rPr>
              <a:t>42-54 trips</a:t>
            </a:r>
          </a:p>
        </p:txBody>
      </p:sp>
      <p:sp>
        <p:nvSpPr>
          <p:cNvPr id="26" name="TextBox 26"/>
          <p:cNvSpPr txBox="1"/>
          <p:nvPr/>
        </p:nvSpPr>
        <p:spPr>
          <a:xfrm>
            <a:off x="2248400" y="5796120"/>
            <a:ext cx="2151924"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Home sharing</a:t>
            </a:r>
          </a:p>
        </p:txBody>
      </p:sp>
      <p:sp>
        <p:nvSpPr>
          <p:cNvPr id="27" name="TextBox 27"/>
          <p:cNvSpPr txBox="1"/>
          <p:nvPr/>
        </p:nvSpPr>
        <p:spPr>
          <a:xfrm>
            <a:off x="2248400" y="7474967"/>
            <a:ext cx="2554969"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Secondary suite</a:t>
            </a:r>
          </a:p>
        </p:txBody>
      </p:sp>
      <p:sp>
        <p:nvSpPr>
          <p:cNvPr id="28" name="TextBox 28"/>
          <p:cNvSpPr txBox="1"/>
          <p:nvPr/>
        </p:nvSpPr>
        <p:spPr>
          <a:xfrm>
            <a:off x="2248400" y="9007485"/>
            <a:ext cx="1532929"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Coach house</a:t>
            </a:r>
          </a:p>
        </p:txBody>
      </p:sp>
      <p:sp>
        <p:nvSpPr>
          <p:cNvPr id="29" name="TextBox 29"/>
          <p:cNvSpPr txBox="1"/>
          <p:nvPr/>
        </p:nvSpPr>
        <p:spPr>
          <a:xfrm>
            <a:off x="4748908" y="6025948"/>
            <a:ext cx="1649715" cy="287739"/>
          </a:xfrm>
          <a:prstGeom prst="rect">
            <a:avLst/>
          </a:prstGeom>
        </p:spPr>
        <p:txBody>
          <a:bodyPr lIns="0" tIns="0" rIns="0" bIns="0" rtlCol="0" anchor="t">
            <a:spAutoFit/>
          </a:bodyPr>
          <a:lstStyle/>
          <a:p>
            <a:pPr>
              <a:lnSpc>
                <a:spcPts val="2039"/>
              </a:lnSpc>
            </a:pPr>
            <a:r>
              <a:rPr lang="en-US" sz="2291">
                <a:solidFill>
                  <a:srgbClr val="000000"/>
                </a:solidFill>
                <a:latin typeface="Barlow"/>
              </a:rPr>
              <a:t>equivalent to</a:t>
            </a:r>
          </a:p>
        </p:txBody>
      </p:sp>
      <p:sp>
        <p:nvSpPr>
          <p:cNvPr id="30" name="TextBox 30"/>
          <p:cNvSpPr txBox="1"/>
          <p:nvPr/>
        </p:nvSpPr>
        <p:spPr>
          <a:xfrm>
            <a:off x="4748908" y="7748323"/>
            <a:ext cx="1649715" cy="287739"/>
          </a:xfrm>
          <a:prstGeom prst="rect">
            <a:avLst/>
          </a:prstGeom>
        </p:spPr>
        <p:txBody>
          <a:bodyPr lIns="0" tIns="0" rIns="0" bIns="0" rtlCol="0" anchor="t">
            <a:spAutoFit/>
          </a:bodyPr>
          <a:lstStyle/>
          <a:p>
            <a:pPr>
              <a:lnSpc>
                <a:spcPts val="2039"/>
              </a:lnSpc>
            </a:pPr>
            <a:r>
              <a:rPr lang="en-US" sz="2291">
                <a:solidFill>
                  <a:srgbClr val="000000"/>
                </a:solidFill>
                <a:latin typeface="Barlow"/>
              </a:rPr>
              <a:t>equivalent to</a:t>
            </a:r>
          </a:p>
        </p:txBody>
      </p:sp>
      <p:sp>
        <p:nvSpPr>
          <p:cNvPr id="31" name="TextBox 31"/>
          <p:cNvSpPr txBox="1"/>
          <p:nvPr/>
        </p:nvSpPr>
        <p:spPr>
          <a:xfrm>
            <a:off x="4748908" y="9298202"/>
            <a:ext cx="1649715" cy="287739"/>
          </a:xfrm>
          <a:prstGeom prst="rect">
            <a:avLst/>
          </a:prstGeom>
        </p:spPr>
        <p:txBody>
          <a:bodyPr lIns="0" tIns="0" rIns="0" bIns="0" rtlCol="0" anchor="t">
            <a:spAutoFit/>
          </a:bodyPr>
          <a:lstStyle/>
          <a:p>
            <a:pPr>
              <a:lnSpc>
                <a:spcPts val="2039"/>
              </a:lnSpc>
            </a:pPr>
            <a:r>
              <a:rPr lang="en-US" sz="2291">
                <a:solidFill>
                  <a:srgbClr val="000000"/>
                </a:solidFill>
                <a:latin typeface="Barlow"/>
              </a:rPr>
              <a:t>equivalent to</a:t>
            </a:r>
          </a:p>
        </p:txBody>
      </p:sp>
      <p:sp>
        <p:nvSpPr>
          <p:cNvPr id="32" name="TextBox 32"/>
          <p:cNvSpPr txBox="1"/>
          <p:nvPr/>
        </p:nvSpPr>
        <p:spPr>
          <a:xfrm>
            <a:off x="14640905" y="7360930"/>
            <a:ext cx="2885280" cy="948054"/>
          </a:xfrm>
          <a:prstGeom prst="rect">
            <a:avLst/>
          </a:prstGeom>
        </p:spPr>
        <p:txBody>
          <a:bodyPr lIns="0" tIns="0" rIns="0" bIns="0" rtlCol="0" anchor="t">
            <a:spAutoFit/>
          </a:bodyPr>
          <a:lstStyle/>
          <a:p>
            <a:pPr>
              <a:lnSpc>
                <a:spcPts val="3559"/>
              </a:lnSpc>
            </a:pPr>
            <a:r>
              <a:rPr lang="en-US" sz="3999">
                <a:solidFill>
                  <a:srgbClr val="000000"/>
                </a:solidFill>
                <a:latin typeface="Barlow Bold"/>
              </a:rPr>
              <a:t>Building a new home</a:t>
            </a:r>
          </a:p>
        </p:txBody>
      </p:sp>
      <p:sp>
        <p:nvSpPr>
          <p:cNvPr id="33" name="TextBox 33"/>
          <p:cNvSpPr txBox="1"/>
          <p:nvPr/>
        </p:nvSpPr>
        <p:spPr>
          <a:xfrm>
            <a:off x="14640905" y="6738587"/>
            <a:ext cx="2885280" cy="446532"/>
          </a:xfrm>
          <a:prstGeom prst="rect">
            <a:avLst/>
          </a:prstGeom>
        </p:spPr>
        <p:txBody>
          <a:bodyPr lIns="0" tIns="0" rIns="0" bIns="0" rtlCol="0" anchor="t">
            <a:spAutoFit/>
          </a:bodyPr>
          <a:lstStyle/>
          <a:p>
            <a:pPr>
              <a:lnSpc>
                <a:spcPts val="3203"/>
              </a:lnSpc>
            </a:pPr>
            <a:r>
              <a:rPr lang="en-US" sz="3599">
                <a:solidFill>
                  <a:srgbClr val="000000"/>
                </a:solidFill>
                <a:latin typeface="Barlow Italics"/>
              </a:rPr>
              <a:t>Compared to</a:t>
            </a:r>
          </a:p>
        </p:txBody>
      </p:sp>
      <p:sp>
        <p:nvSpPr>
          <p:cNvPr id="34" name="AutoShape 34"/>
          <p:cNvSpPr/>
          <p:nvPr/>
        </p:nvSpPr>
        <p:spPr>
          <a:xfrm>
            <a:off x="1028700" y="7004144"/>
            <a:ext cx="12078298" cy="0"/>
          </a:xfrm>
          <a:prstGeom prst="line">
            <a:avLst/>
          </a:prstGeom>
          <a:ln w="38100" cap="flat">
            <a:solidFill>
              <a:srgbClr val="D7D7D7"/>
            </a:solidFill>
            <a:prstDash val="solid"/>
            <a:headEnd type="none" w="sm" len="sm"/>
            <a:tailEnd type="none" w="sm" len="sm"/>
          </a:ln>
        </p:spPr>
      </p:sp>
      <p:sp>
        <p:nvSpPr>
          <p:cNvPr id="35" name="AutoShape 35"/>
          <p:cNvSpPr/>
          <p:nvPr/>
        </p:nvSpPr>
        <p:spPr>
          <a:xfrm>
            <a:off x="1028700" y="8837033"/>
            <a:ext cx="12078298" cy="0"/>
          </a:xfrm>
          <a:prstGeom prst="line">
            <a:avLst/>
          </a:prstGeom>
          <a:ln w="38100" cap="flat">
            <a:solidFill>
              <a:srgbClr val="D7D7D7"/>
            </a:solidFill>
            <a:prstDash val="solid"/>
            <a:headEnd type="none" w="sm" len="sm"/>
            <a:tailEnd type="none" w="sm" len="sm"/>
          </a:ln>
        </p:spPr>
      </p:sp>
      <p:sp>
        <p:nvSpPr>
          <p:cNvPr id="36" name="TextBox 36"/>
          <p:cNvSpPr txBox="1"/>
          <p:nvPr/>
        </p:nvSpPr>
        <p:spPr>
          <a:xfrm>
            <a:off x="10325852" y="10037847"/>
            <a:ext cx="2781146" cy="249153"/>
          </a:xfrm>
          <a:prstGeom prst="rect">
            <a:avLst/>
          </a:prstGeom>
        </p:spPr>
        <p:txBody>
          <a:bodyPr lIns="0" tIns="0" rIns="0" bIns="0" rtlCol="0" anchor="t">
            <a:spAutoFit/>
          </a:bodyPr>
          <a:lstStyle/>
          <a:p>
            <a:pPr>
              <a:lnSpc>
                <a:spcPts val="1756"/>
              </a:lnSpc>
            </a:pPr>
            <a:r>
              <a:rPr lang="en-US" sz="1973">
                <a:solidFill>
                  <a:srgbClr val="000000"/>
                </a:solidFill>
                <a:latin typeface="Barlow Italics"/>
              </a:rPr>
              <a:t>Assuming a 600 sq ft unit</a:t>
            </a:r>
          </a:p>
        </p:txBody>
      </p:sp>
      <p:sp>
        <p:nvSpPr>
          <p:cNvPr id="37" name="TextBox 37"/>
          <p:cNvSpPr txBox="1"/>
          <p:nvPr/>
        </p:nvSpPr>
        <p:spPr>
          <a:xfrm>
            <a:off x="14737556" y="5391624"/>
            <a:ext cx="3521132" cy="666116"/>
          </a:xfrm>
          <a:prstGeom prst="rect">
            <a:avLst/>
          </a:prstGeom>
        </p:spPr>
        <p:txBody>
          <a:bodyPr lIns="0" tIns="0" rIns="0" bIns="0" rtlCol="0" anchor="t">
            <a:spAutoFit/>
          </a:bodyPr>
          <a:lstStyle/>
          <a:p>
            <a:pPr>
              <a:lnSpc>
                <a:spcPts val="2600"/>
              </a:lnSpc>
            </a:pPr>
            <a:r>
              <a:rPr lang="en-US" sz="2600" dirty="0">
                <a:solidFill>
                  <a:srgbClr val="54585A"/>
                </a:solidFill>
                <a:latin typeface="Barlow"/>
              </a:rPr>
              <a:t>1 round trip with Toyota Corolla = ~600 kg CO</a:t>
            </a:r>
            <a:r>
              <a:rPr lang="en-US" sz="2600" baseline="-25000" dirty="0">
                <a:solidFill>
                  <a:srgbClr val="54585A"/>
                </a:solidFill>
                <a:latin typeface="Barlow"/>
              </a:rPr>
              <a:t>2</a:t>
            </a:r>
            <a:r>
              <a:rPr lang="en-US" sz="2600" dirty="0">
                <a:solidFill>
                  <a:srgbClr val="54585A"/>
                </a:solidFill>
                <a:latin typeface="Barlow"/>
              </a:rPr>
              <a:t>e</a:t>
            </a:r>
          </a:p>
        </p:txBody>
      </p:sp>
      <p:sp>
        <p:nvSpPr>
          <p:cNvPr id="40" name="Freeform 2">
            <a:extLst>
              <a:ext uri="{FF2B5EF4-FFF2-40B4-BE49-F238E27FC236}">
                <a16:creationId xmlns:a16="http://schemas.microsoft.com/office/drawing/2014/main" id="{7FA660B6-C160-4F82-B6CC-66D721421F72}"/>
              </a:ext>
            </a:extLst>
          </p:cNvPr>
          <p:cNvSpPr/>
          <p:nvPr/>
        </p:nvSpPr>
        <p:spPr>
          <a:xfrm>
            <a:off x="219359" y="161157"/>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6"/>
            <a:stretch>
              <a:fillRect/>
            </a:stretch>
          </a:blipFill>
        </p:spPr>
      </p:sp>
      <p:sp>
        <p:nvSpPr>
          <p:cNvPr id="41" name="Freeform 3">
            <a:extLst>
              <a:ext uri="{FF2B5EF4-FFF2-40B4-BE49-F238E27FC236}">
                <a16:creationId xmlns:a16="http://schemas.microsoft.com/office/drawing/2014/main" id="{A7520227-8685-478C-AFE7-7D5CF6048535}"/>
              </a:ext>
            </a:extLst>
          </p:cNvPr>
          <p:cNvSpPr/>
          <p:nvPr/>
        </p:nvSpPr>
        <p:spPr>
          <a:xfrm>
            <a:off x="2332618" y="161157"/>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7"/>
            <a:stretch>
              <a:fillRect b="-17342"/>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3106998" y="424341"/>
            <a:ext cx="1545676" cy="1309960"/>
          </a:xfrm>
          <a:custGeom>
            <a:avLst/>
            <a:gdLst/>
            <a:ahLst/>
            <a:cxnLst/>
            <a:rect l="l" t="t" r="r" b="b"/>
            <a:pathLst>
              <a:path w="1545676" h="1309960">
                <a:moveTo>
                  <a:pt x="0" y="0"/>
                </a:moveTo>
                <a:lnTo>
                  <a:pt x="1545676" y="0"/>
                </a:lnTo>
                <a:lnTo>
                  <a:pt x="1545676" y="1309960"/>
                </a:lnTo>
                <a:lnTo>
                  <a:pt x="0" y="130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893791" y="424341"/>
            <a:ext cx="1431651" cy="1309960"/>
          </a:xfrm>
          <a:custGeom>
            <a:avLst/>
            <a:gdLst/>
            <a:ahLst/>
            <a:cxnLst/>
            <a:rect l="l" t="t" r="r" b="b"/>
            <a:pathLst>
              <a:path w="1431651" h="1309960">
                <a:moveTo>
                  <a:pt x="0" y="0"/>
                </a:moveTo>
                <a:lnTo>
                  <a:pt x="1431651" y="0"/>
                </a:lnTo>
                <a:lnTo>
                  <a:pt x="1431651" y="1309960"/>
                </a:lnTo>
                <a:lnTo>
                  <a:pt x="0" y="130996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4" name="Freeform 4"/>
          <p:cNvSpPr/>
          <p:nvPr/>
        </p:nvSpPr>
        <p:spPr>
          <a:xfrm>
            <a:off x="16626748" y="323099"/>
            <a:ext cx="1270082" cy="1411202"/>
          </a:xfrm>
          <a:custGeom>
            <a:avLst/>
            <a:gdLst/>
            <a:ahLst/>
            <a:cxnLst/>
            <a:rect l="l" t="t" r="r" b="b"/>
            <a:pathLst>
              <a:path w="1270082" h="1411202">
                <a:moveTo>
                  <a:pt x="0" y="0"/>
                </a:moveTo>
                <a:lnTo>
                  <a:pt x="1270082" y="0"/>
                </a:lnTo>
                <a:lnTo>
                  <a:pt x="1270082" y="1411202"/>
                </a:lnTo>
                <a:lnTo>
                  <a:pt x="0" y="141120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grpSp>
        <p:nvGrpSpPr>
          <p:cNvPr id="5" name="Group 5"/>
          <p:cNvGrpSpPr/>
          <p:nvPr/>
        </p:nvGrpSpPr>
        <p:grpSpPr>
          <a:xfrm>
            <a:off x="15196829" y="2300985"/>
            <a:ext cx="2062471" cy="2967584"/>
            <a:chOff x="0" y="0"/>
            <a:chExt cx="2749961" cy="3956778"/>
          </a:xfrm>
        </p:grpSpPr>
        <p:sp>
          <p:nvSpPr>
            <p:cNvPr id="6" name="Freeform 6"/>
            <p:cNvSpPr/>
            <p:nvPr/>
          </p:nvSpPr>
          <p:spPr>
            <a:xfrm>
              <a:off x="0" y="0"/>
              <a:ext cx="2749961" cy="3956778"/>
            </a:xfrm>
            <a:custGeom>
              <a:avLst/>
              <a:gdLst/>
              <a:ahLst/>
              <a:cxnLst/>
              <a:rect l="l" t="t" r="r" b="b"/>
              <a:pathLst>
                <a:path w="2749961" h="3956778">
                  <a:moveTo>
                    <a:pt x="0" y="0"/>
                  </a:moveTo>
                  <a:lnTo>
                    <a:pt x="2749961" y="0"/>
                  </a:lnTo>
                  <a:lnTo>
                    <a:pt x="2749961" y="3956778"/>
                  </a:lnTo>
                  <a:lnTo>
                    <a:pt x="0" y="3956778"/>
                  </a:lnTo>
                  <a:lnTo>
                    <a:pt x="0" y="0"/>
                  </a:lnTo>
                  <a:close/>
                </a:path>
              </a:pathLst>
            </a:custGeom>
            <a:blipFill>
              <a:blip r:embed="rId9">
                <a:alphaModFix amt="76000"/>
                <a:extLst>
                  <a:ext uri="{96DAC541-7B7A-43D3-8B79-37D633B846F1}">
                    <asvg:svgBlip xmlns:asvg="http://schemas.microsoft.com/office/drawing/2016/SVG/main" r:embed="rId10"/>
                  </a:ext>
                </a:extLst>
              </a:blip>
              <a:stretch>
                <a:fillRect/>
              </a:stretch>
            </a:blipFill>
          </p:spPr>
        </p:sp>
        <p:sp>
          <p:nvSpPr>
            <p:cNvPr id="7" name="Freeform 7"/>
            <p:cNvSpPr/>
            <p:nvPr/>
          </p:nvSpPr>
          <p:spPr>
            <a:xfrm rot="9590740" flipH="1" flipV="1">
              <a:off x="1156785" y="1758211"/>
              <a:ext cx="843924" cy="390315"/>
            </a:xfrm>
            <a:custGeom>
              <a:avLst/>
              <a:gdLst/>
              <a:ahLst/>
              <a:cxnLst/>
              <a:rect l="l" t="t" r="r" b="b"/>
              <a:pathLst>
                <a:path w="843924" h="390315">
                  <a:moveTo>
                    <a:pt x="843924" y="390315"/>
                  </a:moveTo>
                  <a:lnTo>
                    <a:pt x="0" y="390315"/>
                  </a:lnTo>
                  <a:lnTo>
                    <a:pt x="0" y="0"/>
                  </a:lnTo>
                  <a:lnTo>
                    <a:pt x="843924" y="0"/>
                  </a:lnTo>
                  <a:lnTo>
                    <a:pt x="843924" y="390315"/>
                  </a:lnTo>
                  <a:close/>
                </a:path>
              </a:pathLst>
            </a:custGeom>
            <a:blipFill>
              <a:blip r:embed="rId11">
                <a:alphaModFix amt="76000"/>
                <a:extLst>
                  <a:ext uri="{96DAC541-7B7A-43D3-8B79-37D633B846F1}">
                    <asvg:svgBlip xmlns:asvg="http://schemas.microsoft.com/office/drawing/2016/SVG/main" r:embed="rId12"/>
                  </a:ext>
                </a:extLst>
              </a:blip>
              <a:stretch>
                <a:fillRect/>
              </a:stretch>
            </a:blipFill>
          </p:spPr>
        </p:sp>
      </p:grpSp>
      <p:sp>
        <p:nvSpPr>
          <p:cNvPr id="8" name="Freeform 8"/>
          <p:cNvSpPr/>
          <p:nvPr/>
        </p:nvSpPr>
        <p:spPr>
          <a:xfrm>
            <a:off x="1084836" y="7221361"/>
            <a:ext cx="983784" cy="1083173"/>
          </a:xfrm>
          <a:custGeom>
            <a:avLst/>
            <a:gdLst/>
            <a:ahLst/>
            <a:cxnLst/>
            <a:rect l="l" t="t" r="r" b="b"/>
            <a:pathLst>
              <a:path w="983784" h="1083173">
                <a:moveTo>
                  <a:pt x="0" y="0"/>
                </a:moveTo>
                <a:lnTo>
                  <a:pt x="983784" y="0"/>
                </a:lnTo>
                <a:lnTo>
                  <a:pt x="983784" y="1083172"/>
                </a:lnTo>
                <a:lnTo>
                  <a:pt x="0" y="1083172"/>
                </a:lnTo>
                <a:lnTo>
                  <a:pt x="0" y="0"/>
                </a:lnTo>
                <a:close/>
              </a:path>
            </a:pathLst>
          </a:custGeom>
          <a:blipFill>
            <a:blip r:embed="rId13"/>
            <a:stretch>
              <a:fillRect l="-5216" r="-9388"/>
            </a:stretch>
          </a:blipFill>
        </p:spPr>
      </p:sp>
      <p:sp>
        <p:nvSpPr>
          <p:cNvPr id="9" name="Freeform 9"/>
          <p:cNvSpPr/>
          <p:nvPr/>
        </p:nvSpPr>
        <p:spPr>
          <a:xfrm>
            <a:off x="801670" y="8991902"/>
            <a:ext cx="1200969" cy="791962"/>
          </a:xfrm>
          <a:custGeom>
            <a:avLst/>
            <a:gdLst/>
            <a:ahLst/>
            <a:cxnLst/>
            <a:rect l="l" t="t" r="r" b="b"/>
            <a:pathLst>
              <a:path w="1200969" h="791962">
                <a:moveTo>
                  <a:pt x="0" y="0"/>
                </a:moveTo>
                <a:lnTo>
                  <a:pt x="1200969" y="0"/>
                </a:lnTo>
                <a:lnTo>
                  <a:pt x="1200969" y="791963"/>
                </a:lnTo>
                <a:lnTo>
                  <a:pt x="0" y="791963"/>
                </a:lnTo>
                <a:lnTo>
                  <a:pt x="0" y="0"/>
                </a:lnTo>
                <a:close/>
              </a:path>
            </a:pathLst>
          </a:custGeom>
          <a:blipFill>
            <a:blip r:embed="rId14"/>
            <a:stretch>
              <a:fillRect/>
            </a:stretch>
          </a:blipFill>
        </p:spPr>
      </p:sp>
      <p:sp>
        <p:nvSpPr>
          <p:cNvPr id="10" name="Freeform 10"/>
          <p:cNvSpPr/>
          <p:nvPr/>
        </p:nvSpPr>
        <p:spPr>
          <a:xfrm>
            <a:off x="1084836" y="5469379"/>
            <a:ext cx="945929" cy="1064612"/>
          </a:xfrm>
          <a:custGeom>
            <a:avLst/>
            <a:gdLst/>
            <a:ahLst/>
            <a:cxnLst/>
            <a:rect l="l" t="t" r="r" b="b"/>
            <a:pathLst>
              <a:path w="945929" h="1064612">
                <a:moveTo>
                  <a:pt x="0" y="0"/>
                </a:moveTo>
                <a:lnTo>
                  <a:pt x="945929" y="0"/>
                </a:lnTo>
                <a:lnTo>
                  <a:pt x="945929" y="1064613"/>
                </a:lnTo>
                <a:lnTo>
                  <a:pt x="0" y="1064613"/>
                </a:lnTo>
                <a:lnTo>
                  <a:pt x="0" y="0"/>
                </a:lnTo>
                <a:close/>
              </a:path>
            </a:pathLst>
          </a:custGeom>
          <a:blipFill>
            <a:blip r:embed="rId15"/>
            <a:stretch>
              <a:fillRect/>
            </a:stretch>
          </a:blipFill>
        </p:spPr>
      </p:sp>
      <p:grpSp>
        <p:nvGrpSpPr>
          <p:cNvPr id="11" name="Group 11"/>
          <p:cNvGrpSpPr/>
          <p:nvPr/>
        </p:nvGrpSpPr>
        <p:grpSpPr>
          <a:xfrm>
            <a:off x="14233651" y="6511333"/>
            <a:ext cx="4121686" cy="3958374"/>
            <a:chOff x="0" y="0"/>
            <a:chExt cx="1085547" cy="1042535"/>
          </a:xfrm>
        </p:grpSpPr>
        <p:sp>
          <p:nvSpPr>
            <p:cNvPr id="12" name="Freeform 12"/>
            <p:cNvSpPr/>
            <p:nvPr/>
          </p:nvSpPr>
          <p:spPr>
            <a:xfrm>
              <a:off x="0" y="0"/>
              <a:ext cx="1085547" cy="1042535"/>
            </a:xfrm>
            <a:custGeom>
              <a:avLst/>
              <a:gdLst/>
              <a:ahLst/>
              <a:cxnLst/>
              <a:rect l="l" t="t" r="r" b="b"/>
              <a:pathLst>
                <a:path w="1085547" h="1042535">
                  <a:moveTo>
                    <a:pt x="0" y="0"/>
                  </a:moveTo>
                  <a:lnTo>
                    <a:pt x="1085547" y="0"/>
                  </a:lnTo>
                  <a:lnTo>
                    <a:pt x="1085547" y="1042535"/>
                  </a:lnTo>
                  <a:lnTo>
                    <a:pt x="0" y="1042535"/>
                  </a:lnTo>
                  <a:close/>
                </a:path>
              </a:pathLst>
            </a:custGeom>
            <a:solidFill>
              <a:srgbClr val="FFDDBA"/>
            </a:solidFill>
          </p:spPr>
        </p:sp>
        <p:sp>
          <p:nvSpPr>
            <p:cNvPr id="13" name="TextBox 13"/>
            <p:cNvSpPr txBox="1"/>
            <p:nvPr/>
          </p:nvSpPr>
          <p:spPr>
            <a:xfrm>
              <a:off x="0" y="-47625"/>
              <a:ext cx="1085547" cy="1090160"/>
            </a:xfrm>
            <a:prstGeom prst="rect">
              <a:avLst/>
            </a:prstGeom>
          </p:spPr>
          <p:txBody>
            <a:bodyPr lIns="50800" tIns="50800" rIns="50800" bIns="50800" rtlCol="0" anchor="ctr"/>
            <a:lstStyle/>
            <a:p>
              <a:pPr algn="ctr">
                <a:lnSpc>
                  <a:spcPts val="2239"/>
                </a:lnSpc>
              </a:pPr>
              <a:endParaRPr/>
            </a:p>
          </p:txBody>
        </p:sp>
      </p:grpSp>
      <p:sp>
        <p:nvSpPr>
          <p:cNvPr id="14" name="TextBox 14"/>
          <p:cNvSpPr txBox="1"/>
          <p:nvPr/>
        </p:nvSpPr>
        <p:spPr>
          <a:xfrm>
            <a:off x="1167048" y="899846"/>
            <a:ext cx="13425437" cy="1104265"/>
          </a:xfrm>
          <a:prstGeom prst="rect">
            <a:avLst/>
          </a:prstGeom>
        </p:spPr>
        <p:txBody>
          <a:bodyPr lIns="0" tIns="0" rIns="0" bIns="0" rtlCol="0" anchor="t">
            <a:spAutoFit/>
          </a:bodyPr>
          <a:lstStyle/>
          <a:p>
            <a:pPr>
              <a:lnSpc>
                <a:spcPts val="8959"/>
              </a:lnSpc>
            </a:pPr>
            <a:r>
              <a:rPr lang="en-US" sz="6399" dirty="0">
                <a:solidFill>
                  <a:srgbClr val="61B0BC"/>
                </a:solidFill>
                <a:latin typeface="Barlow Ultra-Bold"/>
              </a:rPr>
              <a:t>Environmental costs/benefits</a:t>
            </a:r>
          </a:p>
        </p:txBody>
      </p:sp>
      <p:sp>
        <p:nvSpPr>
          <p:cNvPr id="15" name="TextBox 15"/>
          <p:cNvSpPr txBox="1"/>
          <p:nvPr/>
        </p:nvSpPr>
        <p:spPr>
          <a:xfrm>
            <a:off x="1167048" y="2287049"/>
            <a:ext cx="10744608" cy="14478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a:rPr>
              <a:t>Two types of building carbon emissions: </a:t>
            </a:r>
            <a:r>
              <a:rPr lang="en-US" sz="4800">
                <a:solidFill>
                  <a:srgbClr val="385CAD"/>
                </a:solidFill>
                <a:latin typeface="Barlow Bold"/>
              </a:rPr>
              <a:t>embodied</a:t>
            </a:r>
            <a:r>
              <a:rPr lang="en-US" sz="4800">
                <a:solidFill>
                  <a:srgbClr val="385CAD"/>
                </a:solidFill>
                <a:latin typeface="Barlow"/>
              </a:rPr>
              <a:t> and </a:t>
            </a:r>
            <a:r>
              <a:rPr lang="en-US" sz="4800">
                <a:solidFill>
                  <a:srgbClr val="385CAD"/>
                </a:solidFill>
                <a:latin typeface="Barlow Bold"/>
              </a:rPr>
              <a:t>operational</a:t>
            </a:r>
          </a:p>
        </p:txBody>
      </p:sp>
      <p:sp>
        <p:nvSpPr>
          <p:cNvPr id="16" name="TextBox 16"/>
          <p:cNvSpPr txBox="1"/>
          <p:nvPr/>
        </p:nvSpPr>
        <p:spPr>
          <a:xfrm>
            <a:off x="1167048" y="3973168"/>
            <a:ext cx="13485627" cy="1085850"/>
          </a:xfrm>
          <a:prstGeom prst="rect">
            <a:avLst/>
          </a:prstGeom>
        </p:spPr>
        <p:txBody>
          <a:bodyPr lIns="0" tIns="0" rIns="0" bIns="0" rtlCol="0" anchor="t">
            <a:spAutoFit/>
          </a:bodyPr>
          <a:lstStyle/>
          <a:p>
            <a:pPr>
              <a:lnSpc>
                <a:spcPts val="4320"/>
              </a:lnSpc>
            </a:pPr>
            <a:r>
              <a:rPr lang="en-US" sz="3600">
                <a:solidFill>
                  <a:srgbClr val="54585A"/>
                </a:solidFill>
                <a:latin typeface="Barlow"/>
              </a:rPr>
              <a:t>Estimated  </a:t>
            </a:r>
            <a:r>
              <a:rPr lang="en-US" sz="3600">
                <a:solidFill>
                  <a:srgbClr val="54585A"/>
                </a:solidFill>
                <a:latin typeface="Barlow Bold"/>
              </a:rPr>
              <a:t>annual operational</a:t>
            </a:r>
            <a:r>
              <a:rPr lang="en-US" sz="3600">
                <a:solidFill>
                  <a:srgbClr val="54585A"/>
                </a:solidFill>
                <a:latin typeface="Barlow"/>
              </a:rPr>
              <a:t> </a:t>
            </a:r>
            <a:r>
              <a:rPr lang="en-US" sz="3600">
                <a:solidFill>
                  <a:srgbClr val="54585A"/>
                </a:solidFill>
                <a:latin typeface="Barlow Bold"/>
              </a:rPr>
              <a:t>carbon emissions</a:t>
            </a:r>
            <a:r>
              <a:rPr lang="en-US" sz="3600">
                <a:solidFill>
                  <a:srgbClr val="54585A"/>
                </a:solidFill>
                <a:latin typeface="Barlow"/>
              </a:rPr>
              <a:t>, as represented by </a:t>
            </a:r>
          </a:p>
          <a:p>
            <a:pPr>
              <a:lnSpc>
                <a:spcPts val="4320"/>
              </a:lnSpc>
            </a:pPr>
            <a:r>
              <a:rPr lang="en-US" sz="3600">
                <a:solidFill>
                  <a:srgbClr val="54585A"/>
                </a:solidFill>
                <a:latin typeface="Barlow Bold"/>
              </a:rPr>
              <a:t>driving round trip</a:t>
            </a:r>
            <a:r>
              <a:rPr lang="en-US" sz="3600">
                <a:solidFill>
                  <a:srgbClr val="54585A"/>
                </a:solidFill>
                <a:latin typeface="Barlow"/>
              </a:rPr>
              <a:t> from North Vancouver to Los Angeles, California</a:t>
            </a:r>
          </a:p>
        </p:txBody>
      </p:sp>
      <p:sp>
        <p:nvSpPr>
          <p:cNvPr id="17" name="TextBox 17"/>
          <p:cNvSpPr txBox="1"/>
          <p:nvPr/>
        </p:nvSpPr>
        <p:spPr>
          <a:xfrm>
            <a:off x="6865433" y="5933914"/>
            <a:ext cx="2875375" cy="461665"/>
          </a:xfrm>
          <a:prstGeom prst="rect">
            <a:avLst/>
          </a:prstGeom>
        </p:spPr>
        <p:txBody>
          <a:bodyPr wrap="square" lIns="0" tIns="0" rIns="0" bIns="0" rtlCol="0" anchor="t">
            <a:spAutoFit/>
          </a:bodyPr>
          <a:lstStyle/>
          <a:p>
            <a:pPr>
              <a:lnSpc>
                <a:spcPts val="3625"/>
              </a:lnSpc>
            </a:pPr>
            <a:r>
              <a:rPr lang="en-US" sz="4074" dirty="0">
                <a:solidFill>
                  <a:srgbClr val="000000"/>
                </a:solidFill>
                <a:latin typeface="Barlow Bold"/>
              </a:rPr>
              <a:t>0.5-1 trips</a:t>
            </a:r>
          </a:p>
        </p:txBody>
      </p:sp>
      <p:sp>
        <p:nvSpPr>
          <p:cNvPr id="18" name="TextBox 18"/>
          <p:cNvSpPr txBox="1"/>
          <p:nvPr/>
        </p:nvSpPr>
        <p:spPr>
          <a:xfrm>
            <a:off x="6865434" y="7625746"/>
            <a:ext cx="2195692" cy="461665"/>
          </a:xfrm>
          <a:prstGeom prst="rect">
            <a:avLst/>
          </a:prstGeom>
        </p:spPr>
        <p:txBody>
          <a:bodyPr lIns="0" tIns="0" rIns="0" bIns="0" rtlCol="0" anchor="t">
            <a:spAutoFit/>
          </a:bodyPr>
          <a:lstStyle/>
          <a:p>
            <a:pPr>
              <a:lnSpc>
                <a:spcPts val="3625"/>
              </a:lnSpc>
            </a:pPr>
            <a:r>
              <a:rPr lang="en-US" sz="4074" dirty="0">
                <a:solidFill>
                  <a:srgbClr val="000000"/>
                </a:solidFill>
                <a:latin typeface="Barlow Bold"/>
              </a:rPr>
              <a:t>1-2 trips</a:t>
            </a:r>
          </a:p>
        </p:txBody>
      </p:sp>
      <p:sp>
        <p:nvSpPr>
          <p:cNvPr id="19" name="TextBox 19"/>
          <p:cNvSpPr txBox="1"/>
          <p:nvPr/>
        </p:nvSpPr>
        <p:spPr>
          <a:xfrm>
            <a:off x="6865434" y="9197637"/>
            <a:ext cx="3284914" cy="461665"/>
          </a:xfrm>
          <a:prstGeom prst="rect">
            <a:avLst/>
          </a:prstGeom>
        </p:spPr>
        <p:txBody>
          <a:bodyPr lIns="0" tIns="0" rIns="0" bIns="0" rtlCol="0" anchor="t">
            <a:spAutoFit/>
          </a:bodyPr>
          <a:lstStyle/>
          <a:p>
            <a:pPr>
              <a:lnSpc>
                <a:spcPts val="3625"/>
              </a:lnSpc>
            </a:pPr>
            <a:r>
              <a:rPr lang="en-US" sz="4074" dirty="0">
                <a:solidFill>
                  <a:srgbClr val="000000"/>
                </a:solidFill>
                <a:latin typeface="Barlow Bold"/>
              </a:rPr>
              <a:t>1-2 trips</a:t>
            </a:r>
          </a:p>
        </p:txBody>
      </p:sp>
      <p:sp>
        <p:nvSpPr>
          <p:cNvPr id="20" name="TextBox 20"/>
          <p:cNvSpPr txBox="1"/>
          <p:nvPr/>
        </p:nvSpPr>
        <p:spPr>
          <a:xfrm>
            <a:off x="14640905" y="9075158"/>
            <a:ext cx="3714432" cy="611152"/>
          </a:xfrm>
          <a:prstGeom prst="rect">
            <a:avLst/>
          </a:prstGeom>
        </p:spPr>
        <p:txBody>
          <a:bodyPr lIns="0" tIns="0" rIns="0" bIns="0" rtlCol="0" anchor="t">
            <a:spAutoFit/>
          </a:bodyPr>
          <a:lstStyle/>
          <a:p>
            <a:pPr>
              <a:lnSpc>
                <a:spcPts val="2379"/>
              </a:lnSpc>
            </a:pPr>
            <a:r>
              <a:rPr lang="en-US" sz="2673">
                <a:solidFill>
                  <a:srgbClr val="000000"/>
                </a:solidFill>
                <a:latin typeface="Barlow"/>
              </a:rPr>
              <a:t>Assuming average energy consumption</a:t>
            </a:r>
          </a:p>
        </p:txBody>
      </p:sp>
      <p:sp>
        <p:nvSpPr>
          <p:cNvPr id="21" name="TextBox 21"/>
          <p:cNvSpPr txBox="1"/>
          <p:nvPr/>
        </p:nvSpPr>
        <p:spPr>
          <a:xfrm>
            <a:off x="14640905" y="8504164"/>
            <a:ext cx="3244724" cy="461665"/>
          </a:xfrm>
          <a:prstGeom prst="rect">
            <a:avLst/>
          </a:prstGeom>
        </p:spPr>
        <p:txBody>
          <a:bodyPr lIns="0" tIns="0" rIns="0" bIns="0" rtlCol="0" anchor="t">
            <a:spAutoFit/>
          </a:bodyPr>
          <a:lstStyle/>
          <a:p>
            <a:pPr>
              <a:lnSpc>
                <a:spcPts val="3625"/>
              </a:lnSpc>
            </a:pPr>
            <a:r>
              <a:rPr lang="en-US" sz="4074" dirty="0">
                <a:solidFill>
                  <a:srgbClr val="000000"/>
                </a:solidFill>
                <a:latin typeface="Barlow Bold"/>
              </a:rPr>
              <a:t>3-6 trips</a:t>
            </a:r>
          </a:p>
        </p:txBody>
      </p:sp>
      <p:sp>
        <p:nvSpPr>
          <p:cNvPr id="22" name="TextBox 22"/>
          <p:cNvSpPr txBox="1"/>
          <p:nvPr/>
        </p:nvSpPr>
        <p:spPr>
          <a:xfrm>
            <a:off x="2248400" y="5748495"/>
            <a:ext cx="2151924"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Home sharing</a:t>
            </a:r>
          </a:p>
        </p:txBody>
      </p:sp>
      <p:sp>
        <p:nvSpPr>
          <p:cNvPr id="23" name="TextBox 23"/>
          <p:cNvSpPr txBox="1"/>
          <p:nvPr/>
        </p:nvSpPr>
        <p:spPr>
          <a:xfrm>
            <a:off x="2248400" y="7427342"/>
            <a:ext cx="2554969"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Secondary suite</a:t>
            </a:r>
          </a:p>
        </p:txBody>
      </p:sp>
      <p:sp>
        <p:nvSpPr>
          <p:cNvPr id="24" name="TextBox 24"/>
          <p:cNvSpPr txBox="1"/>
          <p:nvPr/>
        </p:nvSpPr>
        <p:spPr>
          <a:xfrm>
            <a:off x="2248400" y="8959860"/>
            <a:ext cx="1532929"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Coach house</a:t>
            </a:r>
          </a:p>
        </p:txBody>
      </p:sp>
      <p:sp>
        <p:nvSpPr>
          <p:cNvPr id="25" name="TextBox 25"/>
          <p:cNvSpPr txBox="1"/>
          <p:nvPr/>
        </p:nvSpPr>
        <p:spPr>
          <a:xfrm>
            <a:off x="4748908" y="5978323"/>
            <a:ext cx="1649715" cy="287739"/>
          </a:xfrm>
          <a:prstGeom prst="rect">
            <a:avLst/>
          </a:prstGeom>
        </p:spPr>
        <p:txBody>
          <a:bodyPr lIns="0" tIns="0" rIns="0" bIns="0" rtlCol="0" anchor="t">
            <a:spAutoFit/>
          </a:bodyPr>
          <a:lstStyle/>
          <a:p>
            <a:pPr>
              <a:lnSpc>
                <a:spcPts val="2039"/>
              </a:lnSpc>
            </a:pPr>
            <a:r>
              <a:rPr lang="en-US" sz="2291">
                <a:solidFill>
                  <a:srgbClr val="000000"/>
                </a:solidFill>
                <a:latin typeface="Barlow"/>
              </a:rPr>
              <a:t>equivalent to</a:t>
            </a:r>
          </a:p>
        </p:txBody>
      </p:sp>
      <p:sp>
        <p:nvSpPr>
          <p:cNvPr id="26" name="TextBox 26"/>
          <p:cNvSpPr txBox="1"/>
          <p:nvPr/>
        </p:nvSpPr>
        <p:spPr>
          <a:xfrm>
            <a:off x="4748908" y="7700698"/>
            <a:ext cx="1649715" cy="287739"/>
          </a:xfrm>
          <a:prstGeom prst="rect">
            <a:avLst/>
          </a:prstGeom>
        </p:spPr>
        <p:txBody>
          <a:bodyPr lIns="0" tIns="0" rIns="0" bIns="0" rtlCol="0" anchor="t">
            <a:spAutoFit/>
          </a:bodyPr>
          <a:lstStyle/>
          <a:p>
            <a:pPr>
              <a:lnSpc>
                <a:spcPts val="2039"/>
              </a:lnSpc>
            </a:pPr>
            <a:r>
              <a:rPr lang="en-US" sz="2291">
                <a:solidFill>
                  <a:srgbClr val="000000"/>
                </a:solidFill>
                <a:latin typeface="Barlow"/>
              </a:rPr>
              <a:t>equivalent to</a:t>
            </a:r>
          </a:p>
        </p:txBody>
      </p:sp>
      <p:sp>
        <p:nvSpPr>
          <p:cNvPr id="27" name="TextBox 27"/>
          <p:cNvSpPr txBox="1"/>
          <p:nvPr/>
        </p:nvSpPr>
        <p:spPr>
          <a:xfrm>
            <a:off x="4748908" y="9250577"/>
            <a:ext cx="1649715" cy="287739"/>
          </a:xfrm>
          <a:prstGeom prst="rect">
            <a:avLst/>
          </a:prstGeom>
        </p:spPr>
        <p:txBody>
          <a:bodyPr lIns="0" tIns="0" rIns="0" bIns="0" rtlCol="0" anchor="t">
            <a:spAutoFit/>
          </a:bodyPr>
          <a:lstStyle/>
          <a:p>
            <a:pPr>
              <a:lnSpc>
                <a:spcPts val="2039"/>
              </a:lnSpc>
            </a:pPr>
            <a:r>
              <a:rPr lang="en-US" sz="2291">
                <a:solidFill>
                  <a:srgbClr val="000000"/>
                </a:solidFill>
                <a:latin typeface="Barlow"/>
              </a:rPr>
              <a:t>equivalent to</a:t>
            </a:r>
          </a:p>
        </p:txBody>
      </p:sp>
      <p:sp>
        <p:nvSpPr>
          <p:cNvPr id="28" name="TextBox 28"/>
          <p:cNvSpPr txBox="1"/>
          <p:nvPr/>
        </p:nvSpPr>
        <p:spPr>
          <a:xfrm>
            <a:off x="14640905" y="7360930"/>
            <a:ext cx="2885280" cy="948054"/>
          </a:xfrm>
          <a:prstGeom prst="rect">
            <a:avLst/>
          </a:prstGeom>
        </p:spPr>
        <p:txBody>
          <a:bodyPr lIns="0" tIns="0" rIns="0" bIns="0" rtlCol="0" anchor="t">
            <a:spAutoFit/>
          </a:bodyPr>
          <a:lstStyle/>
          <a:p>
            <a:pPr>
              <a:lnSpc>
                <a:spcPts val="3559"/>
              </a:lnSpc>
            </a:pPr>
            <a:r>
              <a:rPr lang="en-US" sz="3999">
                <a:solidFill>
                  <a:srgbClr val="000000"/>
                </a:solidFill>
                <a:latin typeface="Barlow Bold"/>
              </a:rPr>
              <a:t>A 2000 sq ft home</a:t>
            </a:r>
          </a:p>
        </p:txBody>
      </p:sp>
      <p:sp>
        <p:nvSpPr>
          <p:cNvPr id="29" name="TextBox 29"/>
          <p:cNvSpPr txBox="1"/>
          <p:nvPr/>
        </p:nvSpPr>
        <p:spPr>
          <a:xfrm>
            <a:off x="14640905" y="6738587"/>
            <a:ext cx="2885280" cy="446532"/>
          </a:xfrm>
          <a:prstGeom prst="rect">
            <a:avLst/>
          </a:prstGeom>
        </p:spPr>
        <p:txBody>
          <a:bodyPr lIns="0" tIns="0" rIns="0" bIns="0" rtlCol="0" anchor="t">
            <a:spAutoFit/>
          </a:bodyPr>
          <a:lstStyle/>
          <a:p>
            <a:pPr>
              <a:lnSpc>
                <a:spcPts val="3203"/>
              </a:lnSpc>
            </a:pPr>
            <a:r>
              <a:rPr lang="en-US" sz="3599">
                <a:solidFill>
                  <a:srgbClr val="000000"/>
                </a:solidFill>
                <a:latin typeface="Barlow Italics"/>
              </a:rPr>
              <a:t>Compared to</a:t>
            </a:r>
          </a:p>
        </p:txBody>
      </p:sp>
      <p:sp>
        <p:nvSpPr>
          <p:cNvPr id="30" name="AutoShape 30"/>
          <p:cNvSpPr/>
          <p:nvPr/>
        </p:nvSpPr>
        <p:spPr>
          <a:xfrm>
            <a:off x="1028700" y="6956519"/>
            <a:ext cx="7864466" cy="0"/>
          </a:xfrm>
          <a:prstGeom prst="line">
            <a:avLst/>
          </a:prstGeom>
          <a:ln w="38100" cap="flat">
            <a:solidFill>
              <a:srgbClr val="D7D7D7"/>
            </a:solidFill>
            <a:prstDash val="solid"/>
            <a:headEnd type="none" w="sm" len="sm"/>
            <a:tailEnd type="none" w="sm" len="sm"/>
          </a:ln>
        </p:spPr>
      </p:sp>
      <p:sp>
        <p:nvSpPr>
          <p:cNvPr id="31" name="AutoShape 31"/>
          <p:cNvSpPr/>
          <p:nvPr/>
        </p:nvSpPr>
        <p:spPr>
          <a:xfrm>
            <a:off x="1028700" y="8789408"/>
            <a:ext cx="7864466" cy="0"/>
          </a:xfrm>
          <a:prstGeom prst="line">
            <a:avLst/>
          </a:prstGeom>
          <a:ln w="38100" cap="flat">
            <a:solidFill>
              <a:srgbClr val="D7D7D7"/>
            </a:solidFill>
            <a:prstDash val="solid"/>
            <a:headEnd type="none" w="sm" len="sm"/>
            <a:tailEnd type="none" w="sm" len="sm"/>
          </a:ln>
        </p:spPr>
      </p:sp>
      <p:sp>
        <p:nvSpPr>
          <p:cNvPr id="32" name="TextBox 32"/>
          <p:cNvSpPr txBox="1"/>
          <p:nvPr/>
        </p:nvSpPr>
        <p:spPr>
          <a:xfrm>
            <a:off x="14737556" y="5391624"/>
            <a:ext cx="3521132" cy="666116"/>
          </a:xfrm>
          <a:prstGeom prst="rect">
            <a:avLst/>
          </a:prstGeom>
        </p:spPr>
        <p:txBody>
          <a:bodyPr lIns="0" tIns="0" rIns="0" bIns="0" rtlCol="0" anchor="t">
            <a:spAutoFit/>
          </a:bodyPr>
          <a:lstStyle/>
          <a:p>
            <a:pPr>
              <a:lnSpc>
                <a:spcPts val="2600"/>
              </a:lnSpc>
            </a:pPr>
            <a:r>
              <a:rPr lang="en-US" sz="2600" dirty="0">
                <a:solidFill>
                  <a:srgbClr val="54585A"/>
                </a:solidFill>
                <a:latin typeface="Barlow"/>
              </a:rPr>
              <a:t>1 round trip with Toyota Corolla = ~600 kg CO</a:t>
            </a:r>
            <a:r>
              <a:rPr lang="en-US" sz="2600" baseline="-25000" dirty="0">
                <a:solidFill>
                  <a:srgbClr val="54585A"/>
                </a:solidFill>
                <a:latin typeface="Barlow"/>
              </a:rPr>
              <a:t>2</a:t>
            </a:r>
            <a:r>
              <a:rPr lang="en-US" sz="2600" dirty="0">
                <a:solidFill>
                  <a:srgbClr val="54585A"/>
                </a:solidFill>
                <a:latin typeface="Barlow"/>
              </a:rPr>
              <a:t>e</a:t>
            </a:r>
          </a:p>
        </p:txBody>
      </p:sp>
      <p:sp>
        <p:nvSpPr>
          <p:cNvPr id="33" name="TextBox 33"/>
          <p:cNvSpPr txBox="1"/>
          <p:nvPr/>
        </p:nvSpPr>
        <p:spPr>
          <a:xfrm>
            <a:off x="10325852" y="10037847"/>
            <a:ext cx="2781146" cy="249153"/>
          </a:xfrm>
          <a:prstGeom prst="rect">
            <a:avLst/>
          </a:prstGeom>
        </p:spPr>
        <p:txBody>
          <a:bodyPr lIns="0" tIns="0" rIns="0" bIns="0" rtlCol="0" anchor="t">
            <a:spAutoFit/>
          </a:bodyPr>
          <a:lstStyle/>
          <a:p>
            <a:pPr>
              <a:lnSpc>
                <a:spcPts val="1756"/>
              </a:lnSpc>
            </a:pPr>
            <a:r>
              <a:rPr lang="en-US" sz="1973">
                <a:solidFill>
                  <a:srgbClr val="000000"/>
                </a:solidFill>
                <a:latin typeface="Barlow Italics"/>
              </a:rPr>
              <a:t>Assuming a 600 sq ft unit</a:t>
            </a:r>
          </a:p>
        </p:txBody>
      </p:sp>
      <p:sp>
        <p:nvSpPr>
          <p:cNvPr id="36" name="Freeform 2">
            <a:extLst>
              <a:ext uri="{FF2B5EF4-FFF2-40B4-BE49-F238E27FC236}">
                <a16:creationId xmlns:a16="http://schemas.microsoft.com/office/drawing/2014/main" id="{E868B4CC-AA18-4C98-92F4-A828C39BB90B}"/>
              </a:ext>
            </a:extLst>
          </p:cNvPr>
          <p:cNvSpPr/>
          <p:nvPr/>
        </p:nvSpPr>
        <p:spPr>
          <a:xfrm>
            <a:off x="219359" y="161157"/>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6"/>
            <a:stretch>
              <a:fillRect/>
            </a:stretch>
          </a:blipFill>
        </p:spPr>
      </p:sp>
      <p:sp>
        <p:nvSpPr>
          <p:cNvPr id="37" name="Freeform 3">
            <a:extLst>
              <a:ext uri="{FF2B5EF4-FFF2-40B4-BE49-F238E27FC236}">
                <a16:creationId xmlns:a16="http://schemas.microsoft.com/office/drawing/2014/main" id="{0BB1CF4C-3E16-4F6F-A668-2FD4DBE88B31}"/>
              </a:ext>
            </a:extLst>
          </p:cNvPr>
          <p:cNvSpPr/>
          <p:nvPr/>
        </p:nvSpPr>
        <p:spPr>
          <a:xfrm>
            <a:off x="2332618" y="161157"/>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7"/>
            <a:stretch>
              <a:fillRect b="-17342"/>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43989" y="963730"/>
            <a:ext cx="13425437" cy="1104265"/>
          </a:xfrm>
          <a:prstGeom prst="rect">
            <a:avLst/>
          </a:prstGeom>
        </p:spPr>
        <p:txBody>
          <a:bodyPr lIns="0" tIns="0" rIns="0" bIns="0" rtlCol="0" anchor="t">
            <a:spAutoFit/>
          </a:bodyPr>
          <a:lstStyle/>
          <a:p>
            <a:pPr>
              <a:lnSpc>
                <a:spcPts val="8959"/>
              </a:lnSpc>
            </a:pPr>
            <a:r>
              <a:rPr lang="en-US" sz="6399" dirty="0">
                <a:solidFill>
                  <a:srgbClr val="61B0BC"/>
                </a:solidFill>
                <a:latin typeface="Barlow Ultra-Bold"/>
              </a:rPr>
              <a:t>Social costs/benefits</a:t>
            </a:r>
          </a:p>
        </p:txBody>
      </p:sp>
      <p:sp>
        <p:nvSpPr>
          <p:cNvPr id="3" name="Freeform 3"/>
          <p:cNvSpPr/>
          <p:nvPr/>
        </p:nvSpPr>
        <p:spPr>
          <a:xfrm>
            <a:off x="13106998" y="424341"/>
            <a:ext cx="1545676" cy="1309960"/>
          </a:xfrm>
          <a:custGeom>
            <a:avLst/>
            <a:gdLst/>
            <a:ahLst/>
            <a:cxnLst/>
            <a:rect l="l" t="t" r="r" b="b"/>
            <a:pathLst>
              <a:path w="1545676" h="1309960">
                <a:moveTo>
                  <a:pt x="0" y="0"/>
                </a:moveTo>
                <a:lnTo>
                  <a:pt x="1545676" y="0"/>
                </a:lnTo>
                <a:lnTo>
                  <a:pt x="1545676" y="1309960"/>
                </a:lnTo>
                <a:lnTo>
                  <a:pt x="0" y="130996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4893791" y="424341"/>
            <a:ext cx="1431651" cy="1309960"/>
          </a:xfrm>
          <a:custGeom>
            <a:avLst/>
            <a:gdLst/>
            <a:ahLst/>
            <a:cxnLst/>
            <a:rect l="l" t="t" r="r" b="b"/>
            <a:pathLst>
              <a:path w="1431651" h="1309960">
                <a:moveTo>
                  <a:pt x="0" y="0"/>
                </a:moveTo>
                <a:lnTo>
                  <a:pt x="1431651" y="0"/>
                </a:lnTo>
                <a:lnTo>
                  <a:pt x="1431651" y="1309960"/>
                </a:lnTo>
                <a:lnTo>
                  <a:pt x="0" y="130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6626748" y="323099"/>
            <a:ext cx="1270082" cy="1411202"/>
          </a:xfrm>
          <a:custGeom>
            <a:avLst/>
            <a:gdLst/>
            <a:ahLst/>
            <a:cxnLst/>
            <a:rect l="l" t="t" r="r" b="b"/>
            <a:pathLst>
              <a:path w="1270082" h="1411202">
                <a:moveTo>
                  <a:pt x="0" y="0"/>
                </a:moveTo>
                <a:lnTo>
                  <a:pt x="1270082" y="0"/>
                </a:lnTo>
                <a:lnTo>
                  <a:pt x="1270082" y="1411202"/>
                </a:lnTo>
                <a:lnTo>
                  <a:pt x="0" y="141120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235915" y="3489653"/>
            <a:ext cx="6334169" cy="5686425"/>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Bold"/>
              </a:rPr>
              <a:t>Social connection</a:t>
            </a:r>
            <a:r>
              <a:rPr lang="en-US" sz="3600">
                <a:solidFill>
                  <a:srgbClr val="54585A"/>
                </a:solidFill>
                <a:latin typeface="Barlow"/>
              </a:rPr>
              <a:t> through proximity and opportunities with extra income</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Bold"/>
              </a:rPr>
              <a:t>Sense of security</a:t>
            </a:r>
            <a:r>
              <a:rPr lang="en-US" sz="3600">
                <a:solidFill>
                  <a:srgbClr val="54585A"/>
                </a:solidFill>
                <a:latin typeface="Barlow"/>
              </a:rPr>
              <a:t> (especially in emergencies)</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Opportunity for </a:t>
            </a:r>
            <a:r>
              <a:rPr lang="en-US" sz="3600">
                <a:solidFill>
                  <a:srgbClr val="54585A"/>
                </a:solidFill>
                <a:latin typeface="Barlow Bold"/>
              </a:rPr>
              <a:t>support with chores</a:t>
            </a:r>
            <a:r>
              <a:rPr lang="en-US" sz="3600">
                <a:solidFill>
                  <a:srgbClr val="54585A"/>
                </a:solidFill>
                <a:latin typeface="Barlow"/>
              </a:rPr>
              <a:t> in exchange  for decreased rent</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Bold"/>
              </a:rPr>
              <a:t>Sense of community</a:t>
            </a:r>
          </a:p>
        </p:txBody>
      </p:sp>
      <p:sp>
        <p:nvSpPr>
          <p:cNvPr id="7" name="Freeform 7"/>
          <p:cNvSpPr/>
          <p:nvPr/>
        </p:nvSpPr>
        <p:spPr>
          <a:xfrm>
            <a:off x="441837" y="3823347"/>
            <a:ext cx="931258" cy="931258"/>
          </a:xfrm>
          <a:custGeom>
            <a:avLst/>
            <a:gdLst/>
            <a:ahLst/>
            <a:cxnLst/>
            <a:rect l="l" t="t" r="r" b="b"/>
            <a:pathLst>
              <a:path w="931258" h="931258">
                <a:moveTo>
                  <a:pt x="0" y="0"/>
                </a:moveTo>
                <a:lnTo>
                  <a:pt x="931257" y="0"/>
                </a:lnTo>
                <a:lnTo>
                  <a:pt x="931257" y="931258"/>
                </a:lnTo>
                <a:lnTo>
                  <a:pt x="0" y="931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98081" y="7084814"/>
            <a:ext cx="1175013" cy="1130950"/>
          </a:xfrm>
          <a:custGeom>
            <a:avLst/>
            <a:gdLst/>
            <a:ahLst/>
            <a:cxnLst/>
            <a:rect l="l" t="t" r="r" b="b"/>
            <a:pathLst>
              <a:path w="1175013" h="1130950">
                <a:moveTo>
                  <a:pt x="0" y="0"/>
                </a:moveTo>
                <a:lnTo>
                  <a:pt x="1175013" y="0"/>
                </a:lnTo>
                <a:lnTo>
                  <a:pt x="1175013" y="1130950"/>
                </a:lnTo>
                <a:lnTo>
                  <a:pt x="0" y="11309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364113" y="8715375"/>
            <a:ext cx="1008982" cy="827365"/>
          </a:xfrm>
          <a:custGeom>
            <a:avLst/>
            <a:gdLst/>
            <a:ahLst/>
            <a:cxnLst/>
            <a:rect l="l" t="t" r="r" b="b"/>
            <a:pathLst>
              <a:path w="1008982" h="827365">
                <a:moveTo>
                  <a:pt x="0" y="0"/>
                </a:moveTo>
                <a:lnTo>
                  <a:pt x="1008981" y="0"/>
                </a:lnTo>
                <a:lnTo>
                  <a:pt x="1008981" y="827365"/>
                </a:lnTo>
                <a:lnTo>
                  <a:pt x="0" y="8273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9690434" y="3660072"/>
            <a:ext cx="665184" cy="465629"/>
          </a:xfrm>
          <a:custGeom>
            <a:avLst/>
            <a:gdLst/>
            <a:ahLst/>
            <a:cxnLst/>
            <a:rect l="l" t="t" r="r" b="b"/>
            <a:pathLst>
              <a:path w="665184" h="465629">
                <a:moveTo>
                  <a:pt x="0" y="0"/>
                </a:moveTo>
                <a:lnTo>
                  <a:pt x="665184" y="0"/>
                </a:lnTo>
                <a:lnTo>
                  <a:pt x="665184" y="465629"/>
                </a:lnTo>
                <a:lnTo>
                  <a:pt x="0" y="46562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a:off x="9453666" y="5033717"/>
            <a:ext cx="1138720" cy="1135873"/>
          </a:xfrm>
          <a:custGeom>
            <a:avLst/>
            <a:gdLst/>
            <a:ahLst/>
            <a:cxnLst/>
            <a:rect l="l" t="t" r="r" b="b"/>
            <a:pathLst>
              <a:path w="1138720" h="1135873">
                <a:moveTo>
                  <a:pt x="0" y="0"/>
                </a:moveTo>
                <a:lnTo>
                  <a:pt x="1138720" y="0"/>
                </a:lnTo>
                <a:lnTo>
                  <a:pt x="1138720" y="1135873"/>
                </a:lnTo>
                <a:lnTo>
                  <a:pt x="0" y="113587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a:off x="9494174" y="6921538"/>
            <a:ext cx="1057704" cy="739071"/>
          </a:xfrm>
          <a:custGeom>
            <a:avLst/>
            <a:gdLst/>
            <a:ahLst/>
            <a:cxnLst/>
            <a:rect l="l" t="t" r="r" b="b"/>
            <a:pathLst>
              <a:path w="1057704" h="739071">
                <a:moveTo>
                  <a:pt x="0" y="0"/>
                </a:moveTo>
                <a:lnTo>
                  <a:pt x="1057704" y="0"/>
                </a:lnTo>
                <a:lnTo>
                  <a:pt x="1057704" y="739071"/>
                </a:lnTo>
                <a:lnTo>
                  <a:pt x="0" y="73907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3" name="TextBox 13"/>
          <p:cNvSpPr txBox="1"/>
          <p:nvPr/>
        </p:nvSpPr>
        <p:spPr>
          <a:xfrm>
            <a:off x="1167048" y="2334674"/>
            <a:ext cx="2674431"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Benefits</a:t>
            </a:r>
          </a:p>
        </p:txBody>
      </p:sp>
      <p:sp>
        <p:nvSpPr>
          <p:cNvPr id="14" name="TextBox 14"/>
          <p:cNvSpPr txBox="1"/>
          <p:nvPr/>
        </p:nvSpPr>
        <p:spPr>
          <a:xfrm>
            <a:off x="10381725" y="2334674"/>
            <a:ext cx="3744964"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Trade-offs</a:t>
            </a:r>
          </a:p>
        </p:txBody>
      </p:sp>
      <p:sp>
        <p:nvSpPr>
          <p:cNvPr id="15" name="TextBox 15"/>
          <p:cNvSpPr txBox="1"/>
          <p:nvPr/>
        </p:nvSpPr>
        <p:spPr>
          <a:xfrm>
            <a:off x="10381725" y="3571875"/>
            <a:ext cx="6800816" cy="514350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Bold"/>
              </a:rPr>
              <a:t>Lower privacy</a:t>
            </a:r>
            <a:r>
              <a:rPr lang="en-US" sz="3600">
                <a:solidFill>
                  <a:srgbClr val="54585A"/>
                </a:solidFill>
                <a:latin typeface="Barlow"/>
              </a:rPr>
              <a:t>, especially when home sharing</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Bold"/>
              </a:rPr>
              <a:t>Noise</a:t>
            </a:r>
            <a:r>
              <a:rPr lang="en-US" sz="3600">
                <a:solidFill>
                  <a:srgbClr val="54585A"/>
                </a:solidFill>
                <a:latin typeface="Barlow"/>
              </a:rPr>
              <a:t> and </a:t>
            </a:r>
            <a:r>
              <a:rPr lang="en-US" sz="3600">
                <a:solidFill>
                  <a:srgbClr val="54585A"/>
                </a:solidFill>
                <a:latin typeface="Barlow Bold"/>
              </a:rPr>
              <a:t>lifestyle adjustments</a:t>
            </a:r>
            <a:r>
              <a:rPr lang="en-US" sz="3600">
                <a:solidFill>
                  <a:srgbClr val="54585A"/>
                </a:solidFill>
                <a:latin typeface="Barlow"/>
              </a:rPr>
              <a:t> from having someone else sharing space</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Bold"/>
              </a:rPr>
              <a:t>Sharing spaces</a:t>
            </a:r>
            <a:r>
              <a:rPr lang="en-US" sz="3600">
                <a:solidFill>
                  <a:srgbClr val="54585A"/>
                </a:solidFill>
                <a:latin typeface="Barlow"/>
              </a:rPr>
              <a:t> like kitchen, bathrooms, less control over some spaces</a:t>
            </a:r>
          </a:p>
          <a:p>
            <a:pPr>
              <a:lnSpc>
                <a:spcPts val="2160"/>
              </a:lnSpc>
            </a:pPr>
            <a:endParaRPr lang="en-US" sz="3600">
              <a:solidFill>
                <a:srgbClr val="54585A"/>
              </a:solidFill>
              <a:latin typeface="Barlow"/>
            </a:endParaRPr>
          </a:p>
        </p:txBody>
      </p:sp>
      <p:sp>
        <p:nvSpPr>
          <p:cNvPr id="16" name="Freeform 16"/>
          <p:cNvSpPr/>
          <p:nvPr/>
        </p:nvSpPr>
        <p:spPr>
          <a:xfrm>
            <a:off x="591426" y="5660340"/>
            <a:ext cx="644489" cy="767248"/>
          </a:xfrm>
          <a:custGeom>
            <a:avLst/>
            <a:gdLst/>
            <a:ahLst/>
            <a:cxnLst/>
            <a:rect l="l" t="t" r="r" b="b"/>
            <a:pathLst>
              <a:path w="644489" h="767248">
                <a:moveTo>
                  <a:pt x="0" y="0"/>
                </a:moveTo>
                <a:lnTo>
                  <a:pt x="644489" y="0"/>
                </a:lnTo>
                <a:lnTo>
                  <a:pt x="644489" y="767249"/>
                </a:lnTo>
                <a:lnTo>
                  <a:pt x="0" y="76724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9" name="Freeform 2">
            <a:extLst>
              <a:ext uri="{FF2B5EF4-FFF2-40B4-BE49-F238E27FC236}">
                <a16:creationId xmlns:a16="http://schemas.microsoft.com/office/drawing/2014/main" id="{D8C99E41-9560-479D-97CC-475CEE0193EE}"/>
              </a:ext>
            </a:extLst>
          </p:cNvPr>
          <p:cNvSpPr/>
          <p:nvPr/>
        </p:nvSpPr>
        <p:spPr>
          <a:xfrm>
            <a:off x="219359" y="161157"/>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23"/>
            <a:stretch>
              <a:fillRect/>
            </a:stretch>
          </a:blipFill>
        </p:spPr>
      </p:sp>
      <p:sp>
        <p:nvSpPr>
          <p:cNvPr id="20" name="Freeform 3">
            <a:extLst>
              <a:ext uri="{FF2B5EF4-FFF2-40B4-BE49-F238E27FC236}">
                <a16:creationId xmlns:a16="http://schemas.microsoft.com/office/drawing/2014/main" id="{1BE03FCF-B931-420B-AC25-44B5039CC9A1}"/>
              </a:ext>
            </a:extLst>
          </p:cNvPr>
          <p:cNvSpPr/>
          <p:nvPr/>
        </p:nvSpPr>
        <p:spPr>
          <a:xfrm>
            <a:off x="2332618" y="161157"/>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4"/>
            <a:stretch>
              <a:fillRect b="-17342"/>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67048" y="982442"/>
            <a:ext cx="13425437" cy="1104265"/>
          </a:xfrm>
          <a:prstGeom prst="rect">
            <a:avLst/>
          </a:prstGeom>
        </p:spPr>
        <p:txBody>
          <a:bodyPr lIns="0" tIns="0" rIns="0" bIns="0" rtlCol="0" anchor="t">
            <a:spAutoFit/>
          </a:bodyPr>
          <a:lstStyle/>
          <a:p>
            <a:pPr>
              <a:lnSpc>
                <a:spcPts val="8959"/>
              </a:lnSpc>
            </a:pPr>
            <a:r>
              <a:rPr lang="en-US" sz="6399" dirty="0">
                <a:solidFill>
                  <a:srgbClr val="61B0BC"/>
                </a:solidFill>
                <a:latin typeface="Barlow Ultra-Bold"/>
              </a:rPr>
              <a:t>Financial costs (North Shore)</a:t>
            </a:r>
          </a:p>
        </p:txBody>
      </p:sp>
      <p:sp>
        <p:nvSpPr>
          <p:cNvPr id="3" name="Freeform 3"/>
          <p:cNvSpPr/>
          <p:nvPr/>
        </p:nvSpPr>
        <p:spPr>
          <a:xfrm>
            <a:off x="13106998" y="424341"/>
            <a:ext cx="1545676" cy="1309960"/>
          </a:xfrm>
          <a:custGeom>
            <a:avLst/>
            <a:gdLst/>
            <a:ahLst/>
            <a:cxnLst/>
            <a:rect l="l" t="t" r="r" b="b"/>
            <a:pathLst>
              <a:path w="1545676" h="1309960">
                <a:moveTo>
                  <a:pt x="0" y="0"/>
                </a:moveTo>
                <a:lnTo>
                  <a:pt x="1545676" y="0"/>
                </a:lnTo>
                <a:lnTo>
                  <a:pt x="1545676" y="1309960"/>
                </a:lnTo>
                <a:lnTo>
                  <a:pt x="0" y="130996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4893791" y="424341"/>
            <a:ext cx="1431651" cy="1309960"/>
          </a:xfrm>
          <a:custGeom>
            <a:avLst/>
            <a:gdLst/>
            <a:ahLst/>
            <a:cxnLst/>
            <a:rect l="l" t="t" r="r" b="b"/>
            <a:pathLst>
              <a:path w="1431651" h="1309960">
                <a:moveTo>
                  <a:pt x="0" y="0"/>
                </a:moveTo>
                <a:lnTo>
                  <a:pt x="1431651" y="0"/>
                </a:lnTo>
                <a:lnTo>
                  <a:pt x="1431651" y="1309960"/>
                </a:lnTo>
                <a:lnTo>
                  <a:pt x="0" y="130996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sp>
      <p:sp>
        <p:nvSpPr>
          <p:cNvPr id="5" name="Freeform 5"/>
          <p:cNvSpPr/>
          <p:nvPr/>
        </p:nvSpPr>
        <p:spPr>
          <a:xfrm>
            <a:off x="16626748" y="323099"/>
            <a:ext cx="1270082" cy="1411202"/>
          </a:xfrm>
          <a:custGeom>
            <a:avLst/>
            <a:gdLst/>
            <a:ahLst/>
            <a:cxnLst/>
            <a:rect l="l" t="t" r="r" b="b"/>
            <a:pathLst>
              <a:path w="1270082" h="1411202">
                <a:moveTo>
                  <a:pt x="0" y="0"/>
                </a:moveTo>
                <a:lnTo>
                  <a:pt x="1270082" y="0"/>
                </a:lnTo>
                <a:lnTo>
                  <a:pt x="1270082" y="1411202"/>
                </a:lnTo>
                <a:lnTo>
                  <a:pt x="0" y="14112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476436" y="4922616"/>
            <a:ext cx="983784" cy="1083173"/>
          </a:xfrm>
          <a:custGeom>
            <a:avLst/>
            <a:gdLst/>
            <a:ahLst/>
            <a:cxnLst/>
            <a:rect l="l" t="t" r="r" b="b"/>
            <a:pathLst>
              <a:path w="983784" h="1083173">
                <a:moveTo>
                  <a:pt x="0" y="0"/>
                </a:moveTo>
                <a:lnTo>
                  <a:pt x="983784" y="0"/>
                </a:lnTo>
                <a:lnTo>
                  <a:pt x="983784" y="1083173"/>
                </a:lnTo>
                <a:lnTo>
                  <a:pt x="0" y="1083173"/>
                </a:lnTo>
                <a:lnTo>
                  <a:pt x="0" y="0"/>
                </a:lnTo>
                <a:close/>
              </a:path>
            </a:pathLst>
          </a:custGeom>
          <a:blipFill>
            <a:blip r:embed="rId9"/>
            <a:stretch>
              <a:fillRect l="-5216" r="-9388"/>
            </a:stretch>
          </a:blipFill>
        </p:spPr>
      </p:sp>
      <p:sp>
        <p:nvSpPr>
          <p:cNvPr id="7" name="Freeform 7"/>
          <p:cNvSpPr/>
          <p:nvPr/>
        </p:nvSpPr>
        <p:spPr>
          <a:xfrm>
            <a:off x="193270" y="7653738"/>
            <a:ext cx="1200969" cy="791962"/>
          </a:xfrm>
          <a:custGeom>
            <a:avLst/>
            <a:gdLst/>
            <a:ahLst/>
            <a:cxnLst/>
            <a:rect l="l" t="t" r="r" b="b"/>
            <a:pathLst>
              <a:path w="1200969" h="791962">
                <a:moveTo>
                  <a:pt x="0" y="0"/>
                </a:moveTo>
                <a:lnTo>
                  <a:pt x="1200969" y="0"/>
                </a:lnTo>
                <a:lnTo>
                  <a:pt x="1200969" y="791963"/>
                </a:lnTo>
                <a:lnTo>
                  <a:pt x="0" y="791963"/>
                </a:lnTo>
                <a:lnTo>
                  <a:pt x="0" y="0"/>
                </a:lnTo>
                <a:close/>
              </a:path>
            </a:pathLst>
          </a:custGeom>
          <a:blipFill>
            <a:blip r:embed="rId10"/>
            <a:stretch>
              <a:fillRect/>
            </a:stretch>
          </a:blipFill>
        </p:spPr>
      </p:sp>
      <p:sp>
        <p:nvSpPr>
          <p:cNvPr id="8" name="Freeform 8"/>
          <p:cNvSpPr/>
          <p:nvPr/>
        </p:nvSpPr>
        <p:spPr>
          <a:xfrm>
            <a:off x="476436" y="3237310"/>
            <a:ext cx="945929" cy="1064612"/>
          </a:xfrm>
          <a:custGeom>
            <a:avLst/>
            <a:gdLst/>
            <a:ahLst/>
            <a:cxnLst/>
            <a:rect l="l" t="t" r="r" b="b"/>
            <a:pathLst>
              <a:path w="945929" h="1064612">
                <a:moveTo>
                  <a:pt x="0" y="0"/>
                </a:moveTo>
                <a:lnTo>
                  <a:pt x="945929" y="0"/>
                </a:lnTo>
                <a:lnTo>
                  <a:pt x="945929" y="1064612"/>
                </a:lnTo>
                <a:lnTo>
                  <a:pt x="0" y="1064612"/>
                </a:lnTo>
                <a:lnTo>
                  <a:pt x="0" y="0"/>
                </a:lnTo>
                <a:close/>
              </a:path>
            </a:pathLst>
          </a:custGeom>
          <a:blipFill>
            <a:blip r:embed="rId11"/>
            <a:stretch>
              <a:fillRect/>
            </a:stretch>
          </a:blipFill>
        </p:spPr>
      </p:sp>
      <p:sp>
        <p:nvSpPr>
          <p:cNvPr id="9" name="TextBox 9"/>
          <p:cNvSpPr txBox="1"/>
          <p:nvPr/>
        </p:nvSpPr>
        <p:spPr>
          <a:xfrm>
            <a:off x="4061341" y="5673072"/>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No renovations </a:t>
            </a:r>
          </a:p>
        </p:txBody>
      </p:sp>
      <p:sp>
        <p:nvSpPr>
          <p:cNvPr id="10" name="TextBox 10"/>
          <p:cNvSpPr txBox="1"/>
          <p:nvPr/>
        </p:nvSpPr>
        <p:spPr>
          <a:xfrm>
            <a:off x="7199405" y="5641024"/>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Recommissioning</a:t>
            </a:r>
          </a:p>
        </p:txBody>
      </p:sp>
      <p:sp>
        <p:nvSpPr>
          <p:cNvPr id="11" name="TextBox 11"/>
          <p:cNvSpPr txBox="1"/>
          <p:nvPr/>
        </p:nvSpPr>
        <p:spPr>
          <a:xfrm>
            <a:off x="11251927" y="5641024"/>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No loan required</a:t>
            </a:r>
          </a:p>
        </p:txBody>
      </p:sp>
      <p:sp>
        <p:nvSpPr>
          <p:cNvPr id="12" name="TextBox 12"/>
          <p:cNvSpPr txBox="1"/>
          <p:nvPr/>
        </p:nvSpPr>
        <p:spPr>
          <a:xfrm>
            <a:off x="4060423" y="8065307"/>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Simple design</a:t>
            </a:r>
          </a:p>
        </p:txBody>
      </p:sp>
      <p:sp>
        <p:nvSpPr>
          <p:cNvPr id="13" name="TextBox 13"/>
          <p:cNvSpPr txBox="1"/>
          <p:nvPr/>
        </p:nvSpPr>
        <p:spPr>
          <a:xfrm>
            <a:off x="7264244" y="8065307"/>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Simple design</a:t>
            </a:r>
          </a:p>
        </p:txBody>
      </p:sp>
      <p:grpSp>
        <p:nvGrpSpPr>
          <p:cNvPr id="14" name="Group 14"/>
          <p:cNvGrpSpPr/>
          <p:nvPr/>
        </p:nvGrpSpPr>
        <p:grpSpPr>
          <a:xfrm>
            <a:off x="14652674" y="3237310"/>
            <a:ext cx="3702664" cy="7232397"/>
            <a:chOff x="0" y="0"/>
            <a:chExt cx="975187" cy="1904829"/>
          </a:xfrm>
        </p:grpSpPr>
        <p:sp>
          <p:nvSpPr>
            <p:cNvPr id="15" name="Freeform 15"/>
            <p:cNvSpPr/>
            <p:nvPr/>
          </p:nvSpPr>
          <p:spPr>
            <a:xfrm>
              <a:off x="0" y="0"/>
              <a:ext cx="975187" cy="1904829"/>
            </a:xfrm>
            <a:custGeom>
              <a:avLst/>
              <a:gdLst/>
              <a:ahLst/>
              <a:cxnLst/>
              <a:rect l="l" t="t" r="r" b="b"/>
              <a:pathLst>
                <a:path w="975187" h="1904829">
                  <a:moveTo>
                    <a:pt x="0" y="0"/>
                  </a:moveTo>
                  <a:lnTo>
                    <a:pt x="975187" y="0"/>
                  </a:lnTo>
                  <a:lnTo>
                    <a:pt x="975187" y="1904829"/>
                  </a:lnTo>
                  <a:lnTo>
                    <a:pt x="0" y="1904829"/>
                  </a:lnTo>
                  <a:close/>
                </a:path>
              </a:pathLst>
            </a:custGeom>
            <a:solidFill>
              <a:srgbClr val="FFDDBA"/>
            </a:solidFill>
          </p:spPr>
        </p:sp>
        <p:sp>
          <p:nvSpPr>
            <p:cNvPr id="16" name="TextBox 16"/>
            <p:cNvSpPr txBox="1"/>
            <p:nvPr/>
          </p:nvSpPr>
          <p:spPr>
            <a:xfrm>
              <a:off x="0" y="-47625"/>
              <a:ext cx="975187" cy="1952454"/>
            </a:xfrm>
            <a:prstGeom prst="rect">
              <a:avLst/>
            </a:prstGeom>
          </p:spPr>
          <p:txBody>
            <a:bodyPr lIns="50800" tIns="50800" rIns="50800" bIns="50800" rtlCol="0" anchor="ctr"/>
            <a:lstStyle/>
            <a:p>
              <a:pPr algn="ctr">
                <a:lnSpc>
                  <a:spcPts val="2239"/>
                </a:lnSpc>
              </a:pPr>
              <a:endParaRPr/>
            </a:p>
          </p:txBody>
        </p:sp>
      </p:grpSp>
      <p:sp>
        <p:nvSpPr>
          <p:cNvPr id="17" name="TextBox 17"/>
          <p:cNvSpPr txBox="1"/>
          <p:nvPr/>
        </p:nvSpPr>
        <p:spPr>
          <a:xfrm>
            <a:off x="11316766" y="8065307"/>
            <a:ext cx="3400011"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With $300,000 10-year loan</a:t>
            </a:r>
          </a:p>
        </p:txBody>
      </p:sp>
      <p:sp>
        <p:nvSpPr>
          <p:cNvPr id="18" name="TextBox 18"/>
          <p:cNvSpPr txBox="1"/>
          <p:nvPr/>
        </p:nvSpPr>
        <p:spPr>
          <a:xfrm>
            <a:off x="4061341" y="3598848"/>
            <a:ext cx="2195692" cy="662686"/>
          </a:xfrm>
          <a:prstGeom prst="rect">
            <a:avLst/>
          </a:prstGeom>
        </p:spPr>
        <p:txBody>
          <a:bodyPr lIns="0" tIns="0" rIns="0" bIns="0" rtlCol="0" anchor="t">
            <a:spAutoFit/>
          </a:bodyPr>
          <a:lstStyle/>
          <a:p>
            <a:pPr>
              <a:lnSpc>
                <a:spcPts val="2491"/>
              </a:lnSpc>
            </a:pPr>
            <a:r>
              <a:rPr lang="en-US" sz="2799">
                <a:solidFill>
                  <a:srgbClr val="000000"/>
                </a:solidFill>
                <a:latin typeface="Barlow Medium"/>
              </a:rPr>
              <a:t>A few days/weeks</a:t>
            </a:r>
          </a:p>
        </p:txBody>
      </p:sp>
      <p:sp>
        <p:nvSpPr>
          <p:cNvPr id="19" name="TextBox 19"/>
          <p:cNvSpPr txBox="1"/>
          <p:nvPr/>
        </p:nvSpPr>
        <p:spPr>
          <a:xfrm>
            <a:off x="7266080" y="3823639"/>
            <a:ext cx="2195692"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Negligible</a:t>
            </a:r>
          </a:p>
        </p:txBody>
      </p:sp>
      <p:sp>
        <p:nvSpPr>
          <p:cNvPr id="20" name="TextBox 20"/>
          <p:cNvSpPr txBox="1"/>
          <p:nvPr/>
        </p:nvSpPr>
        <p:spPr>
          <a:xfrm>
            <a:off x="11318602" y="3823639"/>
            <a:ext cx="2195692"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~$80</a:t>
            </a:r>
          </a:p>
        </p:txBody>
      </p:sp>
      <p:sp>
        <p:nvSpPr>
          <p:cNvPr id="21" name="TextBox 21"/>
          <p:cNvSpPr txBox="1"/>
          <p:nvPr/>
        </p:nvSpPr>
        <p:spPr>
          <a:xfrm>
            <a:off x="1639999" y="3516425"/>
            <a:ext cx="2151924"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Home sharing</a:t>
            </a:r>
          </a:p>
        </p:txBody>
      </p:sp>
      <p:sp>
        <p:nvSpPr>
          <p:cNvPr id="22" name="TextBox 22"/>
          <p:cNvSpPr txBox="1"/>
          <p:nvPr/>
        </p:nvSpPr>
        <p:spPr>
          <a:xfrm>
            <a:off x="1639999" y="5128597"/>
            <a:ext cx="2554969"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Secondary suite</a:t>
            </a:r>
          </a:p>
        </p:txBody>
      </p:sp>
      <p:sp>
        <p:nvSpPr>
          <p:cNvPr id="23" name="TextBox 23"/>
          <p:cNvSpPr txBox="1"/>
          <p:nvPr/>
        </p:nvSpPr>
        <p:spPr>
          <a:xfrm>
            <a:off x="1639999" y="7621696"/>
            <a:ext cx="1532929" cy="846582"/>
          </a:xfrm>
          <a:prstGeom prst="rect">
            <a:avLst/>
          </a:prstGeom>
        </p:spPr>
        <p:txBody>
          <a:bodyPr lIns="0" tIns="0" rIns="0" bIns="0" rtlCol="0" anchor="t">
            <a:spAutoFit/>
          </a:bodyPr>
          <a:lstStyle/>
          <a:p>
            <a:pPr>
              <a:lnSpc>
                <a:spcPts val="3203"/>
              </a:lnSpc>
            </a:pPr>
            <a:r>
              <a:rPr lang="en-US" sz="3599">
                <a:solidFill>
                  <a:srgbClr val="000000"/>
                </a:solidFill>
                <a:latin typeface="Barlow Bold"/>
              </a:rPr>
              <a:t>Coach house</a:t>
            </a:r>
          </a:p>
        </p:txBody>
      </p:sp>
      <p:sp>
        <p:nvSpPr>
          <p:cNvPr id="24" name="TextBox 24"/>
          <p:cNvSpPr txBox="1"/>
          <p:nvPr/>
        </p:nvSpPr>
        <p:spPr>
          <a:xfrm>
            <a:off x="221845" y="9948630"/>
            <a:ext cx="11453286" cy="232791"/>
          </a:xfrm>
          <a:prstGeom prst="rect">
            <a:avLst/>
          </a:prstGeom>
        </p:spPr>
        <p:txBody>
          <a:bodyPr lIns="0" tIns="0" rIns="0" bIns="0" rtlCol="0" anchor="t">
            <a:spAutoFit/>
          </a:bodyPr>
          <a:lstStyle/>
          <a:p>
            <a:pPr>
              <a:lnSpc>
                <a:spcPts val="1602"/>
              </a:lnSpc>
            </a:pPr>
            <a:r>
              <a:rPr lang="en-US" sz="1800">
                <a:solidFill>
                  <a:srgbClr val="000000"/>
                </a:solidFill>
                <a:latin typeface="Barlow Italics"/>
              </a:rPr>
              <a:t>These estimates are for reference only, consult to your local government, financial planners for advice for your context</a:t>
            </a:r>
          </a:p>
        </p:txBody>
      </p:sp>
      <p:sp>
        <p:nvSpPr>
          <p:cNvPr id="25" name="AutoShape 25"/>
          <p:cNvSpPr/>
          <p:nvPr/>
        </p:nvSpPr>
        <p:spPr>
          <a:xfrm>
            <a:off x="420300" y="4657775"/>
            <a:ext cx="13999831" cy="0"/>
          </a:xfrm>
          <a:prstGeom prst="line">
            <a:avLst/>
          </a:prstGeom>
          <a:ln w="38100" cap="flat">
            <a:solidFill>
              <a:srgbClr val="D7D7D7"/>
            </a:solidFill>
            <a:prstDash val="solid"/>
            <a:headEnd type="none" w="sm" len="sm"/>
            <a:tailEnd type="none" w="sm" len="sm"/>
          </a:ln>
        </p:spPr>
      </p:sp>
      <p:sp>
        <p:nvSpPr>
          <p:cNvPr id="26" name="AutoShape 26"/>
          <p:cNvSpPr/>
          <p:nvPr/>
        </p:nvSpPr>
        <p:spPr>
          <a:xfrm flipV="1">
            <a:off x="420300" y="7336944"/>
            <a:ext cx="13999831" cy="0"/>
          </a:xfrm>
          <a:prstGeom prst="line">
            <a:avLst/>
          </a:prstGeom>
          <a:ln w="38100" cap="flat">
            <a:solidFill>
              <a:srgbClr val="D7D7D7"/>
            </a:solidFill>
            <a:prstDash val="solid"/>
            <a:headEnd type="none" w="sm" len="sm"/>
            <a:tailEnd type="none" w="sm" len="sm"/>
          </a:ln>
        </p:spPr>
      </p:sp>
      <p:sp>
        <p:nvSpPr>
          <p:cNvPr id="27" name="TextBox 27"/>
          <p:cNvSpPr txBox="1"/>
          <p:nvPr/>
        </p:nvSpPr>
        <p:spPr>
          <a:xfrm>
            <a:off x="4061341" y="2293822"/>
            <a:ext cx="1509453" cy="943488"/>
          </a:xfrm>
          <a:prstGeom prst="rect">
            <a:avLst/>
          </a:prstGeom>
        </p:spPr>
        <p:txBody>
          <a:bodyPr lIns="0" tIns="0" rIns="0" bIns="0" rtlCol="0" anchor="t">
            <a:spAutoFit/>
          </a:bodyPr>
          <a:lstStyle/>
          <a:p>
            <a:pPr>
              <a:lnSpc>
                <a:spcPts val="3625"/>
              </a:lnSpc>
            </a:pPr>
            <a:r>
              <a:rPr lang="en-US" sz="4074">
                <a:solidFill>
                  <a:srgbClr val="385CAD"/>
                </a:solidFill>
                <a:latin typeface="Barlow Bold"/>
              </a:rPr>
              <a:t>Set up time</a:t>
            </a:r>
          </a:p>
        </p:txBody>
      </p:sp>
      <p:sp>
        <p:nvSpPr>
          <p:cNvPr id="28" name="TextBox 28"/>
          <p:cNvSpPr txBox="1"/>
          <p:nvPr/>
        </p:nvSpPr>
        <p:spPr>
          <a:xfrm>
            <a:off x="7266080" y="2293822"/>
            <a:ext cx="1509453" cy="943488"/>
          </a:xfrm>
          <a:prstGeom prst="rect">
            <a:avLst/>
          </a:prstGeom>
        </p:spPr>
        <p:txBody>
          <a:bodyPr lIns="0" tIns="0" rIns="0" bIns="0" rtlCol="0" anchor="t">
            <a:spAutoFit/>
          </a:bodyPr>
          <a:lstStyle/>
          <a:p>
            <a:pPr>
              <a:lnSpc>
                <a:spcPts val="3625"/>
              </a:lnSpc>
            </a:pPr>
            <a:r>
              <a:rPr lang="en-US" sz="4074">
                <a:solidFill>
                  <a:srgbClr val="385CAD"/>
                </a:solidFill>
                <a:latin typeface="Barlow Bold"/>
              </a:rPr>
              <a:t>Set up costs</a:t>
            </a:r>
          </a:p>
        </p:txBody>
      </p:sp>
      <p:sp>
        <p:nvSpPr>
          <p:cNvPr id="29" name="TextBox 29"/>
          <p:cNvSpPr txBox="1"/>
          <p:nvPr/>
        </p:nvSpPr>
        <p:spPr>
          <a:xfrm>
            <a:off x="11201471" y="2293822"/>
            <a:ext cx="3218660" cy="943488"/>
          </a:xfrm>
          <a:prstGeom prst="rect">
            <a:avLst/>
          </a:prstGeom>
        </p:spPr>
        <p:txBody>
          <a:bodyPr lIns="0" tIns="0" rIns="0" bIns="0" rtlCol="0" anchor="t">
            <a:spAutoFit/>
          </a:bodyPr>
          <a:lstStyle/>
          <a:p>
            <a:pPr>
              <a:lnSpc>
                <a:spcPts val="3625"/>
              </a:lnSpc>
            </a:pPr>
            <a:r>
              <a:rPr lang="en-US" sz="4074">
                <a:solidFill>
                  <a:srgbClr val="385CAD"/>
                </a:solidFill>
                <a:latin typeface="Barlow Bold"/>
              </a:rPr>
              <a:t>Ongoing costs / month</a:t>
            </a:r>
          </a:p>
        </p:txBody>
      </p:sp>
      <p:sp>
        <p:nvSpPr>
          <p:cNvPr id="30" name="TextBox 30"/>
          <p:cNvSpPr txBox="1"/>
          <p:nvPr/>
        </p:nvSpPr>
        <p:spPr>
          <a:xfrm>
            <a:off x="4061341" y="4923980"/>
            <a:ext cx="2415289" cy="662686"/>
          </a:xfrm>
          <a:prstGeom prst="rect">
            <a:avLst/>
          </a:prstGeom>
        </p:spPr>
        <p:txBody>
          <a:bodyPr lIns="0" tIns="0" rIns="0" bIns="0" rtlCol="0" anchor="t">
            <a:spAutoFit/>
          </a:bodyPr>
          <a:lstStyle/>
          <a:p>
            <a:pPr>
              <a:lnSpc>
                <a:spcPts val="2491"/>
              </a:lnSpc>
            </a:pPr>
            <a:r>
              <a:rPr lang="en-US" sz="2799">
                <a:solidFill>
                  <a:srgbClr val="000000"/>
                </a:solidFill>
                <a:latin typeface="Barlow Medium"/>
              </a:rPr>
              <a:t>A few weeks/months</a:t>
            </a:r>
          </a:p>
        </p:txBody>
      </p:sp>
      <p:sp>
        <p:nvSpPr>
          <p:cNvPr id="31" name="TextBox 31"/>
          <p:cNvSpPr txBox="1"/>
          <p:nvPr/>
        </p:nvSpPr>
        <p:spPr>
          <a:xfrm>
            <a:off x="7199405" y="5189576"/>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~$500 - 2,000+</a:t>
            </a:r>
          </a:p>
        </p:txBody>
      </p:sp>
      <p:sp>
        <p:nvSpPr>
          <p:cNvPr id="32" name="TextBox 32"/>
          <p:cNvSpPr txBox="1"/>
          <p:nvPr/>
        </p:nvSpPr>
        <p:spPr>
          <a:xfrm>
            <a:off x="11251927" y="5189576"/>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~$120</a:t>
            </a:r>
          </a:p>
        </p:txBody>
      </p:sp>
      <p:sp>
        <p:nvSpPr>
          <p:cNvPr id="33" name="TextBox 33"/>
          <p:cNvSpPr txBox="1"/>
          <p:nvPr/>
        </p:nvSpPr>
        <p:spPr>
          <a:xfrm>
            <a:off x="4060423" y="7602646"/>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~12-25 months</a:t>
            </a:r>
          </a:p>
        </p:txBody>
      </p:sp>
      <p:sp>
        <p:nvSpPr>
          <p:cNvPr id="34" name="TextBox 34"/>
          <p:cNvSpPr txBox="1"/>
          <p:nvPr/>
        </p:nvSpPr>
        <p:spPr>
          <a:xfrm>
            <a:off x="7264244" y="7602646"/>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~$300,000+</a:t>
            </a:r>
          </a:p>
        </p:txBody>
      </p:sp>
      <p:sp>
        <p:nvSpPr>
          <p:cNvPr id="35" name="TextBox 35"/>
          <p:cNvSpPr txBox="1"/>
          <p:nvPr/>
        </p:nvSpPr>
        <p:spPr>
          <a:xfrm>
            <a:off x="11316766" y="7602646"/>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~$3800</a:t>
            </a:r>
          </a:p>
        </p:txBody>
      </p:sp>
      <p:sp>
        <p:nvSpPr>
          <p:cNvPr id="36" name="TextBox 36"/>
          <p:cNvSpPr txBox="1"/>
          <p:nvPr/>
        </p:nvSpPr>
        <p:spPr>
          <a:xfrm>
            <a:off x="4062259" y="6768491"/>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With renovations</a:t>
            </a:r>
          </a:p>
        </p:txBody>
      </p:sp>
      <p:sp>
        <p:nvSpPr>
          <p:cNvPr id="37" name="TextBox 37"/>
          <p:cNvSpPr txBox="1"/>
          <p:nvPr/>
        </p:nvSpPr>
        <p:spPr>
          <a:xfrm>
            <a:off x="7266080" y="6768491"/>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With renovations</a:t>
            </a:r>
          </a:p>
        </p:txBody>
      </p:sp>
      <p:sp>
        <p:nvSpPr>
          <p:cNvPr id="38" name="TextBox 38"/>
          <p:cNvSpPr txBox="1"/>
          <p:nvPr/>
        </p:nvSpPr>
        <p:spPr>
          <a:xfrm>
            <a:off x="11318602" y="6768491"/>
            <a:ext cx="339817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With $50,000 10-year  loan</a:t>
            </a:r>
          </a:p>
        </p:txBody>
      </p:sp>
      <p:sp>
        <p:nvSpPr>
          <p:cNvPr id="39" name="TextBox 39"/>
          <p:cNvSpPr txBox="1"/>
          <p:nvPr/>
        </p:nvSpPr>
        <p:spPr>
          <a:xfrm>
            <a:off x="4061341" y="9076446"/>
            <a:ext cx="2739385"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Complex design</a:t>
            </a:r>
          </a:p>
        </p:txBody>
      </p:sp>
      <p:sp>
        <p:nvSpPr>
          <p:cNvPr id="40" name="TextBox 40"/>
          <p:cNvSpPr txBox="1"/>
          <p:nvPr/>
        </p:nvSpPr>
        <p:spPr>
          <a:xfrm>
            <a:off x="7265162" y="9076446"/>
            <a:ext cx="2739385" cy="482727"/>
          </a:xfrm>
          <a:prstGeom prst="rect">
            <a:avLst/>
          </a:prstGeom>
        </p:spPr>
        <p:txBody>
          <a:bodyPr lIns="0" tIns="0" rIns="0" bIns="0" rtlCol="0" anchor="t">
            <a:spAutoFit/>
          </a:bodyPr>
          <a:lstStyle/>
          <a:p>
            <a:pPr>
              <a:lnSpc>
                <a:spcPts val="1869"/>
              </a:lnSpc>
            </a:pPr>
            <a:r>
              <a:rPr lang="en-US" sz="2100">
                <a:solidFill>
                  <a:srgbClr val="000000"/>
                </a:solidFill>
                <a:latin typeface="Barlow"/>
              </a:rPr>
              <a:t>More complex project, most cases</a:t>
            </a:r>
          </a:p>
        </p:txBody>
      </p:sp>
      <p:sp>
        <p:nvSpPr>
          <p:cNvPr id="41" name="TextBox 41"/>
          <p:cNvSpPr txBox="1"/>
          <p:nvPr/>
        </p:nvSpPr>
        <p:spPr>
          <a:xfrm>
            <a:off x="11317684" y="9076446"/>
            <a:ext cx="3399093" cy="254127"/>
          </a:xfrm>
          <a:prstGeom prst="rect">
            <a:avLst/>
          </a:prstGeom>
        </p:spPr>
        <p:txBody>
          <a:bodyPr lIns="0" tIns="0" rIns="0" bIns="0" rtlCol="0" anchor="t">
            <a:spAutoFit/>
          </a:bodyPr>
          <a:lstStyle/>
          <a:p>
            <a:pPr>
              <a:lnSpc>
                <a:spcPts val="1869"/>
              </a:lnSpc>
            </a:pPr>
            <a:r>
              <a:rPr lang="en-US" sz="2100">
                <a:solidFill>
                  <a:srgbClr val="000000"/>
                </a:solidFill>
                <a:latin typeface="Barlow"/>
              </a:rPr>
              <a:t>With $500,000 10-year loan</a:t>
            </a:r>
          </a:p>
        </p:txBody>
      </p:sp>
      <p:sp>
        <p:nvSpPr>
          <p:cNvPr id="42" name="TextBox 42"/>
          <p:cNvSpPr txBox="1"/>
          <p:nvPr/>
        </p:nvSpPr>
        <p:spPr>
          <a:xfrm>
            <a:off x="4062259" y="6362980"/>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~5-9 months</a:t>
            </a:r>
          </a:p>
        </p:txBody>
      </p:sp>
      <p:sp>
        <p:nvSpPr>
          <p:cNvPr id="43" name="TextBox 43"/>
          <p:cNvSpPr txBox="1"/>
          <p:nvPr/>
        </p:nvSpPr>
        <p:spPr>
          <a:xfrm>
            <a:off x="7266080" y="6362980"/>
            <a:ext cx="310152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~$15,000 - 100,000+</a:t>
            </a:r>
          </a:p>
        </p:txBody>
      </p:sp>
      <p:sp>
        <p:nvSpPr>
          <p:cNvPr id="44" name="TextBox 44"/>
          <p:cNvSpPr txBox="1"/>
          <p:nvPr/>
        </p:nvSpPr>
        <p:spPr>
          <a:xfrm>
            <a:off x="11318602" y="6362980"/>
            <a:ext cx="310152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~$700</a:t>
            </a:r>
          </a:p>
        </p:txBody>
      </p:sp>
      <p:sp>
        <p:nvSpPr>
          <p:cNvPr id="45" name="TextBox 45"/>
          <p:cNvSpPr txBox="1"/>
          <p:nvPr/>
        </p:nvSpPr>
        <p:spPr>
          <a:xfrm>
            <a:off x="4061341" y="8670935"/>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~18-27 months</a:t>
            </a:r>
          </a:p>
        </p:txBody>
      </p:sp>
      <p:sp>
        <p:nvSpPr>
          <p:cNvPr id="46" name="TextBox 46"/>
          <p:cNvSpPr txBox="1"/>
          <p:nvPr/>
        </p:nvSpPr>
        <p:spPr>
          <a:xfrm>
            <a:off x="7265162" y="8670935"/>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~$500,000+</a:t>
            </a:r>
          </a:p>
        </p:txBody>
      </p:sp>
      <p:sp>
        <p:nvSpPr>
          <p:cNvPr id="47" name="TextBox 47"/>
          <p:cNvSpPr txBox="1"/>
          <p:nvPr/>
        </p:nvSpPr>
        <p:spPr>
          <a:xfrm>
            <a:off x="11317684" y="8670935"/>
            <a:ext cx="2415289" cy="348361"/>
          </a:xfrm>
          <a:prstGeom prst="rect">
            <a:avLst/>
          </a:prstGeom>
        </p:spPr>
        <p:txBody>
          <a:bodyPr lIns="0" tIns="0" rIns="0" bIns="0" rtlCol="0" anchor="t">
            <a:spAutoFit/>
          </a:bodyPr>
          <a:lstStyle/>
          <a:p>
            <a:pPr>
              <a:lnSpc>
                <a:spcPts val="2491"/>
              </a:lnSpc>
            </a:pPr>
            <a:r>
              <a:rPr lang="en-US" sz="2799">
                <a:solidFill>
                  <a:srgbClr val="000000"/>
                </a:solidFill>
                <a:latin typeface="Barlow Medium"/>
              </a:rPr>
              <a:t>~$6200</a:t>
            </a:r>
          </a:p>
        </p:txBody>
      </p:sp>
      <p:sp>
        <p:nvSpPr>
          <p:cNvPr id="48" name="TextBox 48"/>
          <p:cNvSpPr txBox="1"/>
          <p:nvPr/>
        </p:nvSpPr>
        <p:spPr>
          <a:xfrm>
            <a:off x="14991556" y="3454471"/>
            <a:ext cx="2678384" cy="1095375"/>
          </a:xfrm>
          <a:prstGeom prst="rect">
            <a:avLst/>
          </a:prstGeom>
        </p:spPr>
        <p:txBody>
          <a:bodyPr lIns="0" tIns="0" rIns="0" bIns="0" rtlCol="0" anchor="t">
            <a:spAutoFit/>
          </a:bodyPr>
          <a:lstStyle/>
          <a:p>
            <a:pPr>
              <a:lnSpc>
                <a:spcPts val="4319"/>
              </a:lnSpc>
            </a:pPr>
            <a:r>
              <a:rPr lang="en-US" sz="3599">
                <a:solidFill>
                  <a:srgbClr val="000000"/>
                </a:solidFill>
                <a:latin typeface="Barlow Semi-Bold"/>
              </a:rPr>
              <a:t>Set up costs include:</a:t>
            </a:r>
          </a:p>
        </p:txBody>
      </p:sp>
      <p:sp>
        <p:nvSpPr>
          <p:cNvPr id="49" name="TextBox 49"/>
          <p:cNvSpPr txBox="1"/>
          <p:nvPr/>
        </p:nvSpPr>
        <p:spPr>
          <a:xfrm>
            <a:off x="14991556" y="6220105"/>
            <a:ext cx="3146559" cy="1095375"/>
          </a:xfrm>
          <a:prstGeom prst="rect">
            <a:avLst/>
          </a:prstGeom>
        </p:spPr>
        <p:txBody>
          <a:bodyPr lIns="0" tIns="0" rIns="0" bIns="0" rtlCol="0" anchor="t">
            <a:spAutoFit/>
          </a:bodyPr>
          <a:lstStyle/>
          <a:p>
            <a:pPr>
              <a:lnSpc>
                <a:spcPts val="4319"/>
              </a:lnSpc>
            </a:pPr>
            <a:r>
              <a:rPr lang="en-US" sz="3599">
                <a:solidFill>
                  <a:srgbClr val="000000"/>
                </a:solidFill>
                <a:latin typeface="Barlow Semi-Bold"/>
              </a:rPr>
              <a:t>Ongoing costs include:</a:t>
            </a:r>
          </a:p>
        </p:txBody>
      </p:sp>
      <p:sp>
        <p:nvSpPr>
          <p:cNvPr id="50" name="TextBox 50"/>
          <p:cNvSpPr txBox="1"/>
          <p:nvPr/>
        </p:nvSpPr>
        <p:spPr>
          <a:xfrm>
            <a:off x="14991556" y="4540321"/>
            <a:ext cx="3213234" cy="1533525"/>
          </a:xfrm>
          <a:prstGeom prst="rect">
            <a:avLst/>
          </a:prstGeom>
        </p:spPr>
        <p:txBody>
          <a:bodyPr lIns="0" tIns="0" rIns="0" bIns="0" rtlCol="0" anchor="t">
            <a:spAutoFit/>
          </a:bodyPr>
          <a:lstStyle/>
          <a:p>
            <a:pPr marL="604519" lvl="1" indent="-302260">
              <a:lnSpc>
                <a:spcPts val="3359"/>
              </a:lnSpc>
              <a:buFont typeface="Arial"/>
              <a:buChar char="•"/>
            </a:pPr>
            <a:r>
              <a:rPr lang="en-US" sz="2799">
                <a:solidFill>
                  <a:srgbClr val="54585A"/>
                </a:solidFill>
                <a:latin typeface="Barlow"/>
              </a:rPr>
              <a:t>Municipal fees</a:t>
            </a:r>
          </a:p>
          <a:p>
            <a:pPr marL="604519" lvl="1" indent="-302260">
              <a:lnSpc>
                <a:spcPts val="3359"/>
              </a:lnSpc>
              <a:buFont typeface="Arial"/>
              <a:buChar char="•"/>
            </a:pPr>
            <a:r>
              <a:rPr lang="en-US" sz="2799">
                <a:solidFill>
                  <a:srgbClr val="54585A"/>
                </a:solidFill>
                <a:latin typeface="Barlow"/>
              </a:rPr>
              <a:t>Construction</a:t>
            </a:r>
          </a:p>
          <a:p>
            <a:pPr marL="604519" lvl="1" indent="-302260">
              <a:lnSpc>
                <a:spcPts val="3359"/>
              </a:lnSpc>
              <a:buFont typeface="Arial"/>
              <a:buChar char="•"/>
            </a:pPr>
            <a:r>
              <a:rPr lang="en-US" sz="2799">
                <a:solidFill>
                  <a:srgbClr val="54585A"/>
                </a:solidFill>
                <a:latin typeface="Barlow"/>
              </a:rPr>
              <a:t>Design services</a:t>
            </a:r>
          </a:p>
          <a:p>
            <a:pPr>
              <a:lnSpc>
                <a:spcPts val="2160"/>
              </a:lnSpc>
            </a:pPr>
            <a:endParaRPr lang="en-US" sz="2799">
              <a:solidFill>
                <a:srgbClr val="54585A"/>
              </a:solidFill>
              <a:latin typeface="Barlow"/>
            </a:endParaRPr>
          </a:p>
        </p:txBody>
      </p:sp>
      <p:sp>
        <p:nvSpPr>
          <p:cNvPr id="51" name="TextBox 51"/>
          <p:cNvSpPr txBox="1"/>
          <p:nvPr/>
        </p:nvSpPr>
        <p:spPr>
          <a:xfrm>
            <a:off x="14991556" y="7305955"/>
            <a:ext cx="3213234" cy="2105025"/>
          </a:xfrm>
          <a:prstGeom prst="rect">
            <a:avLst/>
          </a:prstGeom>
        </p:spPr>
        <p:txBody>
          <a:bodyPr lIns="0" tIns="0" rIns="0" bIns="0" rtlCol="0" anchor="t">
            <a:spAutoFit/>
          </a:bodyPr>
          <a:lstStyle/>
          <a:p>
            <a:pPr marL="604519" lvl="1" indent="-302260">
              <a:lnSpc>
                <a:spcPts val="3359"/>
              </a:lnSpc>
              <a:buFont typeface="Arial"/>
              <a:buChar char="•"/>
            </a:pPr>
            <a:r>
              <a:rPr lang="en-US" sz="2799">
                <a:solidFill>
                  <a:srgbClr val="54585A"/>
                </a:solidFill>
                <a:latin typeface="Barlow"/>
              </a:rPr>
              <a:t>Loan repayment</a:t>
            </a:r>
          </a:p>
          <a:p>
            <a:pPr marL="604519" lvl="1" indent="-302260">
              <a:lnSpc>
                <a:spcPts val="3359"/>
              </a:lnSpc>
              <a:buFont typeface="Arial"/>
              <a:buChar char="•"/>
            </a:pPr>
            <a:r>
              <a:rPr lang="en-US" sz="2799">
                <a:solidFill>
                  <a:srgbClr val="54585A"/>
                </a:solidFill>
                <a:latin typeface="Barlow"/>
              </a:rPr>
              <a:t>Insurance</a:t>
            </a:r>
          </a:p>
          <a:p>
            <a:pPr marL="604519" lvl="1" indent="-302260">
              <a:lnSpc>
                <a:spcPts val="3359"/>
              </a:lnSpc>
              <a:buFont typeface="Arial"/>
              <a:buChar char="•"/>
            </a:pPr>
            <a:r>
              <a:rPr lang="en-US" sz="2799">
                <a:solidFill>
                  <a:srgbClr val="54585A"/>
                </a:solidFill>
                <a:latin typeface="Barlow"/>
              </a:rPr>
              <a:t>Maintenance</a:t>
            </a:r>
          </a:p>
          <a:p>
            <a:pPr marL="604519" lvl="1" indent="-302260">
              <a:lnSpc>
                <a:spcPts val="3359"/>
              </a:lnSpc>
              <a:buFont typeface="Arial"/>
              <a:buChar char="•"/>
            </a:pPr>
            <a:r>
              <a:rPr lang="en-US" sz="2799">
                <a:solidFill>
                  <a:srgbClr val="54585A"/>
                </a:solidFill>
                <a:latin typeface="Barlow"/>
              </a:rPr>
              <a:t>Utilities are excluded</a:t>
            </a:r>
          </a:p>
        </p:txBody>
      </p:sp>
      <p:sp>
        <p:nvSpPr>
          <p:cNvPr id="54" name="Freeform 2">
            <a:extLst>
              <a:ext uri="{FF2B5EF4-FFF2-40B4-BE49-F238E27FC236}">
                <a16:creationId xmlns:a16="http://schemas.microsoft.com/office/drawing/2014/main" id="{9825E655-DEBC-4AA3-B65D-A0BC1858596A}"/>
              </a:ext>
            </a:extLst>
          </p:cNvPr>
          <p:cNvSpPr/>
          <p:nvPr/>
        </p:nvSpPr>
        <p:spPr>
          <a:xfrm>
            <a:off x="219359" y="161157"/>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2"/>
            <a:stretch>
              <a:fillRect/>
            </a:stretch>
          </a:blipFill>
        </p:spPr>
      </p:sp>
      <p:sp>
        <p:nvSpPr>
          <p:cNvPr id="55" name="Freeform 3">
            <a:extLst>
              <a:ext uri="{FF2B5EF4-FFF2-40B4-BE49-F238E27FC236}">
                <a16:creationId xmlns:a16="http://schemas.microsoft.com/office/drawing/2014/main" id="{2C9363EC-137D-45C2-9B29-1EF3F1E7A325}"/>
              </a:ext>
            </a:extLst>
          </p:cNvPr>
          <p:cNvSpPr/>
          <p:nvPr/>
        </p:nvSpPr>
        <p:spPr>
          <a:xfrm>
            <a:off x="2332618" y="161157"/>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3"/>
            <a:stretch>
              <a:fillRect b="-17342"/>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2578631" y="3759690"/>
            <a:ext cx="13130737" cy="215709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Now that we’ve heard the specifics, </a:t>
            </a:r>
          </a:p>
          <a:p>
            <a:pPr>
              <a:lnSpc>
                <a:spcPts val="7679"/>
              </a:lnSpc>
            </a:pPr>
            <a:r>
              <a:rPr lang="en-US" sz="6399">
                <a:solidFill>
                  <a:srgbClr val="61B0BC"/>
                </a:solidFill>
                <a:latin typeface="Barlow Ultra-Bold"/>
              </a:rPr>
              <a:t>let’s get into what people thought.  </a:t>
            </a:r>
          </a:p>
        </p:txBody>
      </p:sp>
      <p:sp>
        <p:nvSpPr>
          <p:cNvPr id="3" name="Freeform 3"/>
          <p:cNvSpPr/>
          <p:nvPr/>
        </p:nvSpPr>
        <p:spPr>
          <a:xfrm>
            <a:off x="3049917" y="6651892"/>
            <a:ext cx="11866194" cy="2477620"/>
          </a:xfrm>
          <a:custGeom>
            <a:avLst/>
            <a:gdLst/>
            <a:ahLst/>
            <a:cxnLst/>
            <a:rect l="l" t="t" r="r" b="b"/>
            <a:pathLst>
              <a:path w="11866194" h="2477620">
                <a:moveTo>
                  <a:pt x="0" y="0"/>
                </a:moveTo>
                <a:lnTo>
                  <a:pt x="11866194" y="0"/>
                </a:lnTo>
                <a:lnTo>
                  <a:pt x="11866194" y="2477619"/>
                </a:lnTo>
                <a:lnTo>
                  <a:pt x="0" y="2477619"/>
                </a:lnTo>
                <a:lnTo>
                  <a:pt x="0" y="0"/>
                </a:lnTo>
                <a:close/>
              </a:path>
            </a:pathLst>
          </a:custGeom>
          <a:blipFill>
            <a:blip r:embed="rId3"/>
            <a:stretch>
              <a:fillRect l="-1614" r="-1614" b="-394399"/>
            </a:stretch>
          </a:blipFill>
        </p:spPr>
      </p:sp>
      <p:sp>
        <p:nvSpPr>
          <p:cNvPr id="6" name="Freeform 2">
            <a:extLst>
              <a:ext uri="{FF2B5EF4-FFF2-40B4-BE49-F238E27FC236}">
                <a16:creationId xmlns:a16="http://schemas.microsoft.com/office/drawing/2014/main" id="{D16DC505-61A1-489E-943A-8A526F98E193}"/>
              </a:ext>
            </a:extLst>
          </p:cNvPr>
          <p:cNvSpPr/>
          <p:nvPr/>
        </p:nvSpPr>
        <p:spPr>
          <a:xfrm>
            <a:off x="219359" y="161157"/>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4"/>
            <a:stretch>
              <a:fillRect/>
            </a:stretch>
          </a:blipFill>
        </p:spPr>
      </p:sp>
      <p:sp>
        <p:nvSpPr>
          <p:cNvPr id="7" name="Freeform 3">
            <a:extLst>
              <a:ext uri="{FF2B5EF4-FFF2-40B4-BE49-F238E27FC236}">
                <a16:creationId xmlns:a16="http://schemas.microsoft.com/office/drawing/2014/main" id="{17E3894C-B29F-457E-A066-0899EFD15512}"/>
              </a:ext>
            </a:extLst>
          </p:cNvPr>
          <p:cNvSpPr/>
          <p:nvPr/>
        </p:nvSpPr>
        <p:spPr>
          <a:xfrm>
            <a:off x="2332618" y="161157"/>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5"/>
            <a:stretch>
              <a:fillRect b="-17342"/>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67048" y="4038645"/>
            <a:ext cx="6092478" cy="2218556"/>
          </a:xfrm>
          <a:prstGeom prst="rect">
            <a:avLst/>
          </a:prstGeom>
        </p:spPr>
        <p:txBody>
          <a:bodyPr lIns="0" tIns="0" rIns="0" bIns="0" rtlCol="0" anchor="t">
            <a:spAutoFit/>
          </a:bodyPr>
          <a:lstStyle/>
          <a:p>
            <a:pPr marL="777240" lvl="1" indent="-388620">
              <a:lnSpc>
                <a:spcPts val="4320"/>
              </a:lnSpc>
              <a:buFont typeface="Arial"/>
              <a:buChar char="•"/>
            </a:pPr>
            <a:r>
              <a:rPr lang="en-US" sz="3600" b="1" dirty="0">
                <a:solidFill>
                  <a:srgbClr val="54585A"/>
                </a:solidFill>
                <a:latin typeface="Barlow"/>
              </a:rPr>
              <a:t>Privacy</a:t>
            </a:r>
          </a:p>
          <a:p>
            <a:pPr>
              <a:lnSpc>
                <a:spcPts val="2160"/>
              </a:lnSpc>
            </a:pPr>
            <a:endParaRPr lang="en-US" sz="3600" dirty="0">
              <a:solidFill>
                <a:srgbClr val="54585A"/>
              </a:solidFill>
              <a:latin typeface="Barlow"/>
            </a:endParaRPr>
          </a:p>
          <a:p>
            <a:pPr marL="777240" lvl="1" indent="-388620">
              <a:lnSpc>
                <a:spcPts val="4320"/>
              </a:lnSpc>
              <a:buFont typeface="Arial"/>
              <a:buChar char="•"/>
            </a:pPr>
            <a:r>
              <a:rPr lang="en-US" sz="3600" b="1" dirty="0">
                <a:solidFill>
                  <a:srgbClr val="54585A"/>
                </a:solidFill>
                <a:latin typeface="Barlow"/>
              </a:rPr>
              <a:t>Safety</a:t>
            </a:r>
          </a:p>
          <a:p>
            <a:pPr>
              <a:lnSpc>
                <a:spcPts val="2160"/>
              </a:lnSpc>
            </a:pPr>
            <a:endParaRPr lang="en-US" sz="3600" dirty="0">
              <a:solidFill>
                <a:srgbClr val="54585A"/>
              </a:solidFill>
              <a:latin typeface="Barlow"/>
            </a:endParaRPr>
          </a:p>
          <a:p>
            <a:pPr marL="777240" lvl="1" indent="-388620">
              <a:lnSpc>
                <a:spcPts val="4320"/>
              </a:lnSpc>
              <a:buFont typeface="Arial"/>
              <a:buChar char="•"/>
            </a:pPr>
            <a:r>
              <a:rPr lang="en-US" sz="3600" b="1" dirty="0">
                <a:solidFill>
                  <a:srgbClr val="54585A"/>
                </a:solidFill>
                <a:latin typeface="Barlow"/>
              </a:rPr>
              <a:t>Uncertainty</a:t>
            </a:r>
            <a:r>
              <a:rPr lang="en-US" sz="3600" dirty="0">
                <a:solidFill>
                  <a:srgbClr val="54585A"/>
                </a:solidFill>
                <a:latin typeface="Barlow"/>
              </a:rPr>
              <a:t> about change</a:t>
            </a:r>
          </a:p>
        </p:txBody>
      </p:sp>
      <p:sp>
        <p:nvSpPr>
          <p:cNvPr id="3" name="TextBox 3"/>
          <p:cNvSpPr txBox="1"/>
          <p:nvPr/>
        </p:nvSpPr>
        <p:spPr>
          <a:xfrm>
            <a:off x="1990170" y="7262581"/>
            <a:ext cx="4245008" cy="1785620"/>
          </a:xfrm>
          <a:prstGeom prst="rect">
            <a:avLst/>
          </a:prstGeom>
        </p:spPr>
        <p:txBody>
          <a:bodyPr lIns="0" tIns="0" rIns="0" bIns="0" rtlCol="0" anchor="t">
            <a:spAutoFit/>
          </a:bodyPr>
          <a:lstStyle/>
          <a:p>
            <a:pPr>
              <a:lnSpc>
                <a:spcPts val="2800"/>
              </a:lnSpc>
            </a:pPr>
            <a:r>
              <a:rPr lang="en-US" sz="2800">
                <a:solidFill>
                  <a:srgbClr val="54585A"/>
                </a:solidFill>
                <a:latin typeface="Barlow Italics"/>
              </a:rPr>
              <a:t>“I know people that haven’t </a:t>
            </a:r>
          </a:p>
          <a:p>
            <a:pPr>
              <a:lnSpc>
                <a:spcPts val="2800"/>
              </a:lnSpc>
            </a:pPr>
            <a:r>
              <a:rPr lang="en-US" sz="2800">
                <a:solidFill>
                  <a:srgbClr val="54585A"/>
                </a:solidFill>
                <a:latin typeface="Barlow Italics"/>
              </a:rPr>
              <a:t>rented their suites because of the </a:t>
            </a:r>
            <a:r>
              <a:rPr lang="en-US" sz="2800">
                <a:solidFill>
                  <a:srgbClr val="F90957"/>
                </a:solidFill>
                <a:latin typeface="Barlow Bold Italics"/>
              </a:rPr>
              <a:t>negative stories</a:t>
            </a:r>
            <a:r>
              <a:rPr lang="en-US" sz="2800">
                <a:solidFill>
                  <a:srgbClr val="54585A"/>
                </a:solidFill>
                <a:latin typeface="Barlow Italics"/>
              </a:rPr>
              <a:t> they have heard from others about having tenants.”</a:t>
            </a:r>
          </a:p>
        </p:txBody>
      </p:sp>
      <p:sp>
        <p:nvSpPr>
          <p:cNvPr id="4" name="Freeform 4"/>
          <p:cNvSpPr/>
          <p:nvPr/>
        </p:nvSpPr>
        <p:spPr>
          <a:xfrm>
            <a:off x="1348679" y="6996507"/>
            <a:ext cx="1407944" cy="2166067"/>
          </a:xfrm>
          <a:custGeom>
            <a:avLst/>
            <a:gdLst/>
            <a:ahLst/>
            <a:cxnLst/>
            <a:rect l="l" t="t" r="r" b="b"/>
            <a:pathLst>
              <a:path w="1407944" h="2166067">
                <a:moveTo>
                  <a:pt x="0" y="0"/>
                </a:moveTo>
                <a:lnTo>
                  <a:pt x="1407944" y="0"/>
                </a:lnTo>
                <a:lnTo>
                  <a:pt x="1407944" y="2166067"/>
                </a:lnTo>
                <a:lnTo>
                  <a:pt x="0" y="2166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28700" y="6772320"/>
            <a:ext cx="573002" cy="448374"/>
          </a:xfrm>
          <a:custGeom>
            <a:avLst/>
            <a:gdLst/>
            <a:ahLst/>
            <a:cxnLst/>
            <a:rect l="l" t="t" r="r" b="b"/>
            <a:pathLst>
              <a:path w="573002" h="448374">
                <a:moveTo>
                  <a:pt x="0" y="0"/>
                </a:moveTo>
                <a:lnTo>
                  <a:pt x="573002" y="0"/>
                </a:lnTo>
                <a:lnTo>
                  <a:pt x="573002" y="448374"/>
                </a:lnTo>
                <a:lnTo>
                  <a:pt x="0" y="4483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50017" y="4066894"/>
            <a:ext cx="665184" cy="465629"/>
          </a:xfrm>
          <a:custGeom>
            <a:avLst/>
            <a:gdLst/>
            <a:ahLst/>
            <a:cxnLst/>
            <a:rect l="l" t="t" r="r" b="b"/>
            <a:pathLst>
              <a:path w="665184" h="465629">
                <a:moveTo>
                  <a:pt x="0" y="0"/>
                </a:moveTo>
                <a:lnTo>
                  <a:pt x="665184" y="0"/>
                </a:lnTo>
                <a:lnTo>
                  <a:pt x="665184" y="465629"/>
                </a:lnTo>
                <a:lnTo>
                  <a:pt x="0" y="4656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728606" y="4817348"/>
            <a:ext cx="508007" cy="604770"/>
          </a:xfrm>
          <a:custGeom>
            <a:avLst/>
            <a:gdLst/>
            <a:ahLst/>
            <a:cxnLst/>
            <a:rect l="l" t="t" r="r" b="b"/>
            <a:pathLst>
              <a:path w="508007" h="604770">
                <a:moveTo>
                  <a:pt x="0" y="0"/>
                </a:moveTo>
                <a:lnTo>
                  <a:pt x="508006" y="0"/>
                </a:lnTo>
                <a:lnTo>
                  <a:pt x="508006" y="604770"/>
                </a:lnTo>
                <a:lnTo>
                  <a:pt x="0" y="604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820486" y="5660409"/>
            <a:ext cx="324247" cy="540411"/>
          </a:xfrm>
          <a:custGeom>
            <a:avLst/>
            <a:gdLst/>
            <a:ahLst/>
            <a:cxnLst/>
            <a:rect l="l" t="t" r="r" b="b"/>
            <a:pathLst>
              <a:path w="324247" h="540411">
                <a:moveTo>
                  <a:pt x="0" y="0"/>
                </a:moveTo>
                <a:lnTo>
                  <a:pt x="324246" y="0"/>
                </a:lnTo>
                <a:lnTo>
                  <a:pt x="324246" y="540411"/>
                </a:lnTo>
                <a:lnTo>
                  <a:pt x="0" y="5404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9982200" y="4038645"/>
            <a:ext cx="847737" cy="593416"/>
          </a:xfrm>
          <a:custGeom>
            <a:avLst/>
            <a:gdLst/>
            <a:ahLst/>
            <a:cxnLst/>
            <a:rect l="l" t="t" r="r" b="b"/>
            <a:pathLst>
              <a:path w="847737" h="593416">
                <a:moveTo>
                  <a:pt x="0" y="0"/>
                </a:moveTo>
                <a:lnTo>
                  <a:pt x="847738" y="0"/>
                </a:lnTo>
                <a:lnTo>
                  <a:pt x="847738" y="593416"/>
                </a:lnTo>
                <a:lnTo>
                  <a:pt x="0" y="5934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a:off x="9982200" y="5482226"/>
            <a:ext cx="847737" cy="849862"/>
          </a:xfrm>
          <a:custGeom>
            <a:avLst/>
            <a:gdLst/>
            <a:ahLst/>
            <a:cxnLst/>
            <a:rect l="l" t="t" r="r" b="b"/>
            <a:pathLst>
              <a:path w="847737" h="849862">
                <a:moveTo>
                  <a:pt x="0" y="0"/>
                </a:moveTo>
                <a:lnTo>
                  <a:pt x="847738" y="0"/>
                </a:lnTo>
                <a:lnTo>
                  <a:pt x="847738" y="849862"/>
                </a:lnTo>
                <a:lnTo>
                  <a:pt x="0" y="8498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a:off x="10044230" y="6996507"/>
            <a:ext cx="785707" cy="777850"/>
          </a:xfrm>
          <a:custGeom>
            <a:avLst/>
            <a:gdLst/>
            <a:ahLst/>
            <a:cxnLst/>
            <a:rect l="l" t="t" r="r" b="b"/>
            <a:pathLst>
              <a:path w="785707" h="777850">
                <a:moveTo>
                  <a:pt x="0" y="0"/>
                </a:moveTo>
                <a:lnTo>
                  <a:pt x="785708" y="0"/>
                </a:lnTo>
                <a:lnTo>
                  <a:pt x="785708" y="777850"/>
                </a:lnTo>
                <a:lnTo>
                  <a:pt x="0" y="7778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TextBox 12"/>
          <p:cNvSpPr txBox="1"/>
          <p:nvPr/>
        </p:nvSpPr>
        <p:spPr>
          <a:xfrm>
            <a:off x="1167048" y="722832"/>
            <a:ext cx="13425437"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Privacy + safety concerns</a:t>
            </a:r>
          </a:p>
        </p:txBody>
      </p:sp>
      <p:sp>
        <p:nvSpPr>
          <p:cNvPr id="13" name="TextBox 13"/>
          <p:cNvSpPr txBox="1"/>
          <p:nvPr/>
        </p:nvSpPr>
        <p:spPr>
          <a:xfrm>
            <a:off x="1167048" y="2334674"/>
            <a:ext cx="8301595" cy="14478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Participants expressed concerns about</a:t>
            </a:r>
          </a:p>
        </p:txBody>
      </p:sp>
      <p:sp>
        <p:nvSpPr>
          <p:cNvPr id="14" name="TextBox 14"/>
          <p:cNvSpPr txBox="1"/>
          <p:nvPr/>
        </p:nvSpPr>
        <p:spPr>
          <a:xfrm>
            <a:off x="10458484" y="2334674"/>
            <a:ext cx="5584086"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Possible solutions</a:t>
            </a:r>
          </a:p>
        </p:txBody>
      </p:sp>
      <p:sp>
        <p:nvSpPr>
          <p:cNvPr id="15" name="TextBox 15"/>
          <p:cNvSpPr txBox="1"/>
          <p:nvPr/>
        </p:nvSpPr>
        <p:spPr>
          <a:xfrm>
            <a:off x="10458484" y="3489653"/>
            <a:ext cx="6800816" cy="5143500"/>
          </a:xfrm>
          <a:prstGeom prst="rect">
            <a:avLst/>
          </a:prstGeom>
        </p:spPr>
        <p:txBody>
          <a:bodyPr lIns="0" tIns="0" rIns="0" bIns="0" rtlCol="0" anchor="t">
            <a:spAutoFit/>
          </a:bodyPr>
          <a:lstStyle/>
          <a:p>
            <a:pPr marL="777240" lvl="1" indent="-388620">
              <a:lnSpc>
                <a:spcPts val="4320"/>
              </a:lnSpc>
              <a:buFont typeface="Arial"/>
              <a:buChar char="•"/>
            </a:pPr>
            <a:r>
              <a:rPr lang="en-US" sz="3600" dirty="0">
                <a:solidFill>
                  <a:srgbClr val="54585A"/>
                </a:solidFill>
                <a:latin typeface="Barlow Bold"/>
              </a:rPr>
              <a:t>Matchmaking </a:t>
            </a:r>
            <a:r>
              <a:rPr lang="en-US" sz="3600" dirty="0">
                <a:solidFill>
                  <a:srgbClr val="54585A"/>
                </a:solidFill>
                <a:latin typeface="Barlow"/>
              </a:rPr>
              <a:t>home providers with home seekers through trusted third party</a:t>
            </a:r>
          </a:p>
          <a:p>
            <a:pPr>
              <a:lnSpc>
                <a:spcPts val="2160"/>
              </a:lnSpc>
            </a:pPr>
            <a:endParaRPr lang="en-US" sz="3600" dirty="0">
              <a:solidFill>
                <a:srgbClr val="54585A"/>
              </a:solidFill>
              <a:latin typeface="Barlow"/>
            </a:endParaRPr>
          </a:p>
          <a:p>
            <a:pPr marL="777240" lvl="1" indent="-388620">
              <a:lnSpc>
                <a:spcPts val="4320"/>
              </a:lnSpc>
              <a:buFont typeface="Arial"/>
              <a:buChar char="•"/>
            </a:pPr>
            <a:r>
              <a:rPr lang="en-US" sz="3600" dirty="0">
                <a:solidFill>
                  <a:srgbClr val="54585A"/>
                </a:solidFill>
                <a:latin typeface="Barlow"/>
              </a:rPr>
              <a:t>Explicit program </a:t>
            </a:r>
            <a:r>
              <a:rPr lang="en-US" sz="3600" dirty="0">
                <a:solidFill>
                  <a:srgbClr val="54585A"/>
                </a:solidFill>
                <a:latin typeface="Barlow Bold"/>
              </a:rPr>
              <a:t>emergency</a:t>
            </a:r>
            <a:r>
              <a:rPr lang="en-US" sz="3600" dirty="0">
                <a:solidFill>
                  <a:srgbClr val="54585A"/>
                </a:solidFill>
                <a:latin typeface="Barlow"/>
              </a:rPr>
              <a:t> </a:t>
            </a:r>
            <a:r>
              <a:rPr lang="en-US" sz="3600" dirty="0">
                <a:solidFill>
                  <a:srgbClr val="54585A"/>
                </a:solidFill>
                <a:latin typeface="Barlow Bold"/>
              </a:rPr>
              <a:t>options </a:t>
            </a:r>
            <a:r>
              <a:rPr lang="en-US" sz="3600" dirty="0">
                <a:solidFill>
                  <a:srgbClr val="54585A"/>
                </a:solidFill>
                <a:latin typeface="Barlow"/>
              </a:rPr>
              <a:t>+ </a:t>
            </a:r>
            <a:r>
              <a:rPr lang="en-US" sz="3600" dirty="0">
                <a:solidFill>
                  <a:srgbClr val="54585A"/>
                </a:solidFill>
                <a:latin typeface="Barlow Bold"/>
              </a:rPr>
              <a:t>contingency plans</a:t>
            </a:r>
          </a:p>
          <a:p>
            <a:pPr>
              <a:lnSpc>
                <a:spcPts val="2160"/>
              </a:lnSpc>
            </a:pPr>
            <a:endParaRPr lang="en-US" sz="3600" dirty="0">
              <a:solidFill>
                <a:srgbClr val="54585A"/>
              </a:solidFill>
              <a:latin typeface="Barlow Bold"/>
            </a:endParaRPr>
          </a:p>
          <a:p>
            <a:pPr marL="777240" lvl="1" indent="-388620">
              <a:lnSpc>
                <a:spcPts val="4320"/>
              </a:lnSpc>
              <a:buFont typeface="Arial"/>
              <a:buChar char="•"/>
            </a:pPr>
            <a:r>
              <a:rPr lang="en-US" sz="3600" dirty="0">
                <a:solidFill>
                  <a:srgbClr val="54585A"/>
                </a:solidFill>
                <a:latin typeface="Barlow Bold"/>
              </a:rPr>
              <a:t>Multiple meet-ups</a:t>
            </a:r>
            <a:r>
              <a:rPr lang="en-US" sz="3600" dirty="0">
                <a:solidFill>
                  <a:srgbClr val="54585A"/>
                </a:solidFill>
                <a:latin typeface="Barlow"/>
              </a:rPr>
              <a:t> between potential matches</a:t>
            </a:r>
          </a:p>
          <a:p>
            <a:pPr>
              <a:lnSpc>
                <a:spcPts val="2160"/>
              </a:lnSpc>
            </a:pPr>
            <a:endParaRPr lang="en-US" sz="3600" dirty="0">
              <a:solidFill>
                <a:srgbClr val="54585A"/>
              </a:solidFill>
              <a:latin typeface="Barlow"/>
            </a:endParaRPr>
          </a:p>
          <a:p>
            <a:pPr marL="777240" lvl="1" indent="-388620">
              <a:lnSpc>
                <a:spcPts val="4320"/>
              </a:lnSpc>
              <a:buFont typeface="Arial"/>
              <a:buChar char="•"/>
            </a:pPr>
            <a:r>
              <a:rPr lang="en-US" sz="3600" dirty="0">
                <a:solidFill>
                  <a:srgbClr val="54585A"/>
                </a:solidFill>
                <a:latin typeface="Barlow"/>
              </a:rPr>
              <a:t>A trial period*</a:t>
            </a:r>
          </a:p>
        </p:txBody>
      </p:sp>
      <p:sp>
        <p:nvSpPr>
          <p:cNvPr id="16" name="TextBox 16"/>
          <p:cNvSpPr txBox="1"/>
          <p:nvPr/>
        </p:nvSpPr>
        <p:spPr>
          <a:xfrm>
            <a:off x="11037750" y="9052253"/>
            <a:ext cx="5642285" cy="733425"/>
          </a:xfrm>
          <a:prstGeom prst="rect">
            <a:avLst/>
          </a:prstGeom>
        </p:spPr>
        <p:txBody>
          <a:bodyPr lIns="0" tIns="0" rIns="0" bIns="0" rtlCol="0" anchor="t">
            <a:spAutoFit/>
          </a:bodyPr>
          <a:lstStyle/>
          <a:p>
            <a:pPr>
              <a:lnSpc>
                <a:spcPts val="2879"/>
              </a:lnSpc>
            </a:pPr>
            <a:r>
              <a:rPr lang="en-US" sz="2400" dirty="0">
                <a:solidFill>
                  <a:srgbClr val="54585A"/>
                </a:solidFill>
                <a:latin typeface="Barlow"/>
              </a:rPr>
              <a:t>*There are equity concerns from a        home seeker perspective with trial periods</a:t>
            </a:r>
          </a:p>
        </p:txBody>
      </p:sp>
      <p:sp>
        <p:nvSpPr>
          <p:cNvPr id="17" name="TextBox 17"/>
          <p:cNvSpPr txBox="1"/>
          <p:nvPr/>
        </p:nvSpPr>
        <p:spPr>
          <a:xfrm>
            <a:off x="6881769" y="7268319"/>
            <a:ext cx="2930123" cy="1433195"/>
          </a:xfrm>
          <a:prstGeom prst="rect">
            <a:avLst/>
          </a:prstGeom>
        </p:spPr>
        <p:txBody>
          <a:bodyPr lIns="0" tIns="0" rIns="0" bIns="0" rtlCol="0" anchor="t">
            <a:spAutoFit/>
          </a:bodyPr>
          <a:lstStyle/>
          <a:p>
            <a:pPr>
              <a:lnSpc>
                <a:spcPts val="2799"/>
              </a:lnSpc>
            </a:pPr>
            <a:r>
              <a:rPr lang="en-US" sz="2799" dirty="0">
                <a:solidFill>
                  <a:srgbClr val="54585A"/>
                </a:solidFill>
                <a:latin typeface="Barlow Italics"/>
              </a:rPr>
              <a:t>“I have a house,    but </a:t>
            </a:r>
            <a:r>
              <a:rPr lang="en-US" sz="2799" dirty="0">
                <a:solidFill>
                  <a:srgbClr val="F90957"/>
                </a:solidFill>
                <a:latin typeface="Barlow Bold Italics"/>
              </a:rPr>
              <a:t>I don’t want anyone else in it</a:t>
            </a:r>
            <a:r>
              <a:rPr lang="en-US" sz="2799" dirty="0">
                <a:solidFill>
                  <a:srgbClr val="54585A"/>
                </a:solidFill>
                <a:latin typeface="Barlow Italics"/>
              </a:rPr>
              <a:t>.       I know it’s selfish.”</a:t>
            </a:r>
          </a:p>
        </p:txBody>
      </p:sp>
      <p:sp>
        <p:nvSpPr>
          <p:cNvPr id="20" name="Freeform 2">
            <a:extLst>
              <a:ext uri="{FF2B5EF4-FFF2-40B4-BE49-F238E27FC236}">
                <a16:creationId xmlns:a16="http://schemas.microsoft.com/office/drawing/2014/main" id="{217FEB87-BA31-4DA7-9C57-DE8A17024AB3}"/>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9"/>
            <a:stretch>
              <a:fillRect/>
            </a:stretch>
          </a:blipFill>
        </p:spPr>
      </p:sp>
      <p:sp>
        <p:nvSpPr>
          <p:cNvPr id="21" name="Freeform 3">
            <a:extLst>
              <a:ext uri="{FF2B5EF4-FFF2-40B4-BE49-F238E27FC236}">
                <a16:creationId xmlns:a16="http://schemas.microsoft.com/office/drawing/2014/main" id="{0ECAB4D8-CE5B-434F-ABDA-5E4ACC89E77F}"/>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0"/>
            <a:stretch>
              <a:fillRect b="-17342"/>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623574" y="7935092"/>
            <a:ext cx="681152" cy="1047926"/>
          </a:xfrm>
          <a:custGeom>
            <a:avLst/>
            <a:gdLst/>
            <a:ahLst/>
            <a:cxnLst/>
            <a:rect l="l" t="t" r="r" b="b"/>
            <a:pathLst>
              <a:path w="681152" h="1047926">
                <a:moveTo>
                  <a:pt x="0" y="0"/>
                </a:moveTo>
                <a:lnTo>
                  <a:pt x="681152" y="0"/>
                </a:lnTo>
                <a:lnTo>
                  <a:pt x="681152" y="1047926"/>
                </a:lnTo>
                <a:lnTo>
                  <a:pt x="0" y="10479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22653" y="7744395"/>
            <a:ext cx="487404" cy="381394"/>
          </a:xfrm>
          <a:custGeom>
            <a:avLst/>
            <a:gdLst/>
            <a:ahLst/>
            <a:cxnLst/>
            <a:rect l="l" t="t" r="r" b="b"/>
            <a:pathLst>
              <a:path w="487404" h="381394">
                <a:moveTo>
                  <a:pt x="0" y="0"/>
                </a:moveTo>
                <a:lnTo>
                  <a:pt x="487404" y="0"/>
                </a:lnTo>
                <a:lnTo>
                  <a:pt x="487404" y="381393"/>
                </a:lnTo>
                <a:lnTo>
                  <a:pt x="0" y="3813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71883" y="3489653"/>
            <a:ext cx="1050770" cy="881333"/>
          </a:xfrm>
          <a:custGeom>
            <a:avLst/>
            <a:gdLst/>
            <a:ahLst/>
            <a:cxnLst/>
            <a:rect l="l" t="t" r="r" b="b"/>
            <a:pathLst>
              <a:path w="1050770" h="881333">
                <a:moveTo>
                  <a:pt x="0" y="0"/>
                </a:moveTo>
                <a:lnTo>
                  <a:pt x="1050770" y="0"/>
                </a:lnTo>
                <a:lnTo>
                  <a:pt x="1050770" y="881334"/>
                </a:lnTo>
                <a:lnTo>
                  <a:pt x="0" y="8813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309081" y="5143500"/>
            <a:ext cx="976374" cy="976374"/>
          </a:xfrm>
          <a:custGeom>
            <a:avLst/>
            <a:gdLst/>
            <a:ahLst/>
            <a:cxnLst/>
            <a:rect l="l" t="t" r="r" b="b"/>
            <a:pathLst>
              <a:path w="976374" h="976374">
                <a:moveTo>
                  <a:pt x="0" y="0"/>
                </a:moveTo>
                <a:lnTo>
                  <a:pt x="976374" y="0"/>
                </a:lnTo>
                <a:lnTo>
                  <a:pt x="976374" y="976374"/>
                </a:lnTo>
                <a:lnTo>
                  <a:pt x="0" y="976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47429" y="6624699"/>
            <a:ext cx="719619" cy="596384"/>
          </a:xfrm>
          <a:custGeom>
            <a:avLst/>
            <a:gdLst/>
            <a:ahLst/>
            <a:cxnLst/>
            <a:rect l="l" t="t" r="r" b="b"/>
            <a:pathLst>
              <a:path w="719619" h="596384">
                <a:moveTo>
                  <a:pt x="0" y="0"/>
                </a:moveTo>
                <a:lnTo>
                  <a:pt x="719619" y="0"/>
                </a:lnTo>
                <a:lnTo>
                  <a:pt x="719619" y="596384"/>
                </a:lnTo>
                <a:lnTo>
                  <a:pt x="0" y="5963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9589271" y="3563399"/>
            <a:ext cx="1051691" cy="1016197"/>
          </a:xfrm>
          <a:custGeom>
            <a:avLst/>
            <a:gdLst/>
            <a:ahLst/>
            <a:cxnLst/>
            <a:rect l="l" t="t" r="r" b="b"/>
            <a:pathLst>
              <a:path w="1051691" h="1016197">
                <a:moveTo>
                  <a:pt x="0" y="0"/>
                </a:moveTo>
                <a:lnTo>
                  <a:pt x="1051691" y="0"/>
                </a:lnTo>
                <a:lnTo>
                  <a:pt x="1051691" y="1016196"/>
                </a:lnTo>
                <a:lnTo>
                  <a:pt x="0" y="10161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9762689" y="5251778"/>
            <a:ext cx="980841" cy="947738"/>
          </a:xfrm>
          <a:custGeom>
            <a:avLst/>
            <a:gdLst/>
            <a:ahLst/>
            <a:cxnLst/>
            <a:rect l="l" t="t" r="r" b="b"/>
            <a:pathLst>
              <a:path w="980841" h="947738">
                <a:moveTo>
                  <a:pt x="0" y="0"/>
                </a:moveTo>
                <a:lnTo>
                  <a:pt x="980841" y="0"/>
                </a:lnTo>
                <a:lnTo>
                  <a:pt x="980841" y="947738"/>
                </a:lnTo>
                <a:lnTo>
                  <a:pt x="0" y="9477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9864562" y="7653039"/>
            <a:ext cx="878969" cy="864685"/>
          </a:xfrm>
          <a:custGeom>
            <a:avLst/>
            <a:gdLst/>
            <a:ahLst/>
            <a:cxnLst/>
            <a:rect l="l" t="t" r="r" b="b"/>
            <a:pathLst>
              <a:path w="878969" h="864685">
                <a:moveTo>
                  <a:pt x="0" y="0"/>
                </a:moveTo>
                <a:lnTo>
                  <a:pt x="878968" y="0"/>
                </a:lnTo>
                <a:lnTo>
                  <a:pt x="878968" y="864685"/>
                </a:lnTo>
                <a:lnTo>
                  <a:pt x="0" y="8646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TextBox 10"/>
          <p:cNvSpPr txBox="1"/>
          <p:nvPr/>
        </p:nvSpPr>
        <p:spPr>
          <a:xfrm>
            <a:off x="1167048" y="722832"/>
            <a:ext cx="13425437"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Legal concerns</a:t>
            </a:r>
          </a:p>
        </p:txBody>
      </p:sp>
      <p:sp>
        <p:nvSpPr>
          <p:cNvPr id="11" name="TextBox 11"/>
          <p:cNvSpPr txBox="1"/>
          <p:nvPr/>
        </p:nvSpPr>
        <p:spPr>
          <a:xfrm>
            <a:off x="1167048" y="2334674"/>
            <a:ext cx="8301595"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Participants expressed </a:t>
            </a:r>
          </a:p>
        </p:txBody>
      </p:sp>
      <p:sp>
        <p:nvSpPr>
          <p:cNvPr id="12" name="TextBox 12"/>
          <p:cNvSpPr txBox="1"/>
          <p:nvPr/>
        </p:nvSpPr>
        <p:spPr>
          <a:xfrm>
            <a:off x="10458484" y="2334674"/>
            <a:ext cx="5584086"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Possible solutions</a:t>
            </a:r>
          </a:p>
        </p:txBody>
      </p:sp>
      <p:sp>
        <p:nvSpPr>
          <p:cNvPr id="13" name="TextBox 13"/>
          <p:cNvSpPr txBox="1"/>
          <p:nvPr/>
        </p:nvSpPr>
        <p:spPr>
          <a:xfrm>
            <a:off x="1167048" y="3356303"/>
            <a:ext cx="6800816" cy="379095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a:rPr>
              <a:t>Being intimidated by idea of </a:t>
            </a:r>
            <a:r>
              <a:rPr lang="en-US" sz="3600">
                <a:solidFill>
                  <a:srgbClr val="54585A"/>
                </a:solidFill>
                <a:latin typeface="Barlow Bold"/>
              </a:rPr>
              <a:t>being a landlord</a:t>
            </a:r>
          </a:p>
          <a:p>
            <a:pPr>
              <a:lnSpc>
                <a:spcPts val="2160"/>
              </a:lnSpc>
            </a:pPr>
            <a:endParaRPr lang="en-US" sz="3600">
              <a:solidFill>
                <a:srgbClr val="54585A"/>
              </a:solidFill>
              <a:latin typeface="Barlow Bold"/>
            </a:endParaRPr>
          </a:p>
          <a:p>
            <a:pPr marL="777240" lvl="1" indent="-388620">
              <a:lnSpc>
                <a:spcPts val="4320"/>
              </a:lnSpc>
              <a:buFont typeface="Arial"/>
              <a:buChar char="•"/>
            </a:pPr>
            <a:r>
              <a:rPr lang="en-US" sz="3600">
                <a:solidFill>
                  <a:srgbClr val="54585A"/>
                </a:solidFill>
                <a:latin typeface="Barlow"/>
              </a:rPr>
              <a:t>Wanting a </a:t>
            </a:r>
            <a:r>
              <a:rPr lang="en-US" sz="3600">
                <a:solidFill>
                  <a:srgbClr val="54585A"/>
                </a:solidFill>
                <a:latin typeface="Barlow Bold"/>
              </a:rPr>
              <a:t>firm legal agreement</a:t>
            </a:r>
            <a:r>
              <a:rPr lang="en-US" sz="3600">
                <a:solidFill>
                  <a:srgbClr val="54585A"/>
                </a:solidFill>
                <a:latin typeface="Barlow"/>
              </a:rPr>
              <a:t> in place for a matchmaking program</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Questions about </a:t>
            </a:r>
            <a:r>
              <a:rPr lang="en-US" sz="3600">
                <a:solidFill>
                  <a:srgbClr val="54585A"/>
                </a:solidFill>
                <a:latin typeface="Barlow Bold"/>
              </a:rPr>
              <a:t>liability</a:t>
            </a:r>
          </a:p>
        </p:txBody>
      </p:sp>
      <p:sp>
        <p:nvSpPr>
          <p:cNvPr id="14" name="TextBox 14"/>
          <p:cNvSpPr txBox="1"/>
          <p:nvPr/>
        </p:nvSpPr>
        <p:spPr>
          <a:xfrm>
            <a:off x="10458484" y="3489653"/>
            <a:ext cx="6800816" cy="5419725"/>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Bold"/>
              </a:rPr>
              <a:t>Vetting participants</a:t>
            </a:r>
            <a:r>
              <a:rPr lang="en-US" sz="3600">
                <a:solidFill>
                  <a:srgbClr val="54585A"/>
                </a:solidFill>
                <a:latin typeface="Barlow"/>
              </a:rPr>
              <a:t> in matchmaking program</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Bold"/>
              </a:rPr>
              <a:t>Education</a:t>
            </a:r>
            <a:r>
              <a:rPr lang="en-US" sz="3600">
                <a:solidFill>
                  <a:srgbClr val="54585A"/>
                </a:solidFill>
                <a:latin typeface="Barlow"/>
              </a:rPr>
              <a:t> for all program participants (rights + responsibilities, insurance options)</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Matchmaking program </a:t>
            </a:r>
            <a:r>
              <a:rPr lang="en-US" sz="3600">
                <a:solidFill>
                  <a:srgbClr val="54585A"/>
                </a:solidFill>
                <a:latin typeface="Barlow Bold"/>
              </a:rPr>
              <a:t>administers the legal agreement</a:t>
            </a:r>
          </a:p>
        </p:txBody>
      </p:sp>
      <p:sp>
        <p:nvSpPr>
          <p:cNvPr id="15" name="TextBox 15"/>
          <p:cNvSpPr txBox="1"/>
          <p:nvPr/>
        </p:nvSpPr>
        <p:spPr>
          <a:xfrm>
            <a:off x="1973675" y="8161582"/>
            <a:ext cx="4394152" cy="961802"/>
          </a:xfrm>
          <a:prstGeom prst="rect">
            <a:avLst/>
          </a:prstGeom>
        </p:spPr>
        <p:txBody>
          <a:bodyPr lIns="0" tIns="0" rIns="0" bIns="0" rtlCol="0" anchor="t">
            <a:spAutoFit/>
          </a:bodyPr>
          <a:lstStyle/>
          <a:p>
            <a:pPr>
              <a:lnSpc>
                <a:spcPts val="2463"/>
              </a:lnSpc>
            </a:pPr>
            <a:r>
              <a:rPr lang="en-US" sz="2799" dirty="0">
                <a:solidFill>
                  <a:srgbClr val="54585A"/>
                </a:solidFill>
                <a:latin typeface="Barlow Italics"/>
              </a:rPr>
              <a:t>“Who is </a:t>
            </a:r>
            <a:r>
              <a:rPr lang="en-US" sz="2799" dirty="0">
                <a:solidFill>
                  <a:srgbClr val="F90957"/>
                </a:solidFill>
                <a:latin typeface="Barlow Bold Italics"/>
              </a:rPr>
              <a:t>responsible</a:t>
            </a:r>
            <a:r>
              <a:rPr lang="en-US" sz="2799" dirty="0">
                <a:solidFill>
                  <a:srgbClr val="54585A"/>
                </a:solidFill>
                <a:latin typeface="Barlow Italics"/>
              </a:rPr>
              <a:t> if a tenant falls on my property?”</a:t>
            </a:r>
          </a:p>
          <a:p>
            <a:pPr>
              <a:lnSpc>
                <a:spcPts val="2463"/>
              </a:lnSpc>
            </a:pPr>
            <a:endParaRPr lang="en-US" sz="2799" dirty="0">
              <a:solidFill>
                <a:srgbClr val="54585A"/>
              </a:solidFill>
              <a:latin typeface="Barlow Italics"/>
            </a:endParaRPr>
          </a:p>
        </p:txBody>
      </p:sp>
      <p:sp>
        <p:nvSpPr>
          <p:cNvPr id="18" name="Freeform 2">
            <a:extLst>
              <a:ext uri="{FF2B5EF4-FFF2-40B4-BE49-F238E27FC236}">
                <a16:creationId xmlns:a16="http://schemas.microsoft.com/office/drawing/2014/main" id="{6E205257-8BBA-4F5E-9530-5D3A7B96B226}"/>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9"/>
            <a:stretch>
              <a:fillRect/>
            </a:stretch>
          </a:blipFill>
        </p:spPr>
      </p:sp>
      <p:sp>
        <p:nvSpPr>
          <p:cNvPr id="19" name="Freeform 3">
            <a:extLst>
              <a:ext uri="{FF2B5EF4-FFF2-40B4-BE49-F238E27FC236}">
                <a16:creationId xmlns:a16="http://schemas.microsoft.com/office/drawing/2014/main" id="{F9C0D049-447A-447C-B071-5CAEE9236A9F}"/>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0"/>
            <a:stretch>
              <a:fillRect b="-17342"/>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338031" y="8031263"/>
            <a:ext cx="5921269" cy="1842770"/>
          </a:xfrm>
          <a:prstGeom prst="rect">
            <a:avLst/>
          </a:prstGeom>
        </p:spPr>
        <p:txBody>
          <a:bodyPr lIns="0" tIns="0" rIns="0" bIns="0" rtlCol="0" anchor="t">
            <a:spAutoFit/>
          </a:bodyPr>
          <a:lstStyle/>
          <a:p>
            <a:pPr>
              <a:lnSpc>
                <a:spcPts val="2799"/>
              </a:lnSpc>
            </a:pPr>
            <a:r>
              <a:rPr lang="en-US" sz="2799">
                <a:solidFill>
                  <a:srgbClr val="54585A"/>
                </a:solidFill>
                <a:latin typeface="DIN Next Italics"/>
              </a:rPr>
              <a:t>“</a:t>
            </a:r>
            <a:r>
              <a:rPr lang="en-US" sz="2799">
                <a:solidFill>
                  <a:srgbClr val="F90957"/>
                </a:solidFill>
                <a:latin typeface="DIN Next Bold Italics"/>
              </a:rPr>
              <a:t>How does coverage work</a:t>
            </a:r>
            <a:r>
              <a:rPr lang="en-US" sz="2799">
                <a:solidFill>
                  <a:srgbClr val="54585A"/>
                </a:solidFill>
                <a:latin typeface="DIN Next Italics"/>
              </a:rPr>
              <a:t>? Do I need to notify the insurance company that I have a tenant? Do I need to do my own research or is there some </a:t>
            </a:r>
            <a:r>
              <a:rPr lang="en-US" sz="2799">
                <a:solidFill>
                  <a:srgbClr val="F90957"/>
                </a:solidFill>
                <a:latin typeface="DIN Next Bold Italics"/>
              </a:rPr>
              <a:t>group that can help with this</a:t>
            </a:r>
            <a:r>
              <a:rPr lang="en-US" sz="2799">
                <a:solidFill>
                  <a:srgbClr val="54585A"/>
                </a:solidFill>
                <a:latin typeface="DIN Next Italics"/>
              </a:rPr>
              <a:t>?”</a:t>
            </a:r>
          </a:p>
        </p:txBody>
      </p:sp>
      <p:sp>
        <p:nvSpPr>
          <p:cNvPr id="3" name="Freeform 3"/>
          <p:cNvSpPr/>
          <p:nvPr/>
        </p:nvSpPr>
        <p:spPr>
          <a:xfrm>
            <a:off x="10805328" y="7783260"/>
            <a:ext cx="1197617" cy="1842488"/>
          </a:xfrm>
          <a:custGeom>
            <a:avLst/>
            <a:gdLst/>
            <a:ahLst/>
            <a:cxnLst/>
            <a:rect l="l" t="t" r="r" b="b"/>
            <a:pathLst>
              <a:path w="1197617" h="1842488">
                <a:moveTo>
                  <a:pt x="0" y="0"/>
                </a:moveTo>
                <a:lnTo>
                  <a:pt x="1197617" y="0"/>
                </a:lnTo>
                <a:lnTo>
                  <a:pt x="1197617" y="1842489"/>
                </a:lnTo>
                <a:lnTo>
                  <a:pt x="0" y="18424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530777" y="7592564"/>
            <a:ext cx="487404" cy="381394"/>
          </a:xfrm>
          <a:custGeom>
            <a:avLst/>
            <a:gdLst/>
            <a:ahLst/>
            <a:cxnLst/>
            <a:rect l="l" t="t" r="r" b="b"/>
            <a:pathLst>
              <a:path w="487404" h="381394">
                <a:moveTo>
                  <a:pt x="0" y="0"/>
                </a:moveTo>
                <a:lnTo>
                  <a:pt x="487404" y="0"/>
                </a:lnTo>
                <a:lnTo>
                  <a:pt x="487404" y="381393"/>
                </a:lnTo>
                <a:lnTo>
                  <a:pt x="0" y="3813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217556" y="3811776"/>
            <a:ext cx="1183472" cy="958612"/>
          </a:xfrm>
          <a:custGeom>
            <a:avLst/>
            <a:gdLst/>
            <a:ahLst/>
            <a:cxnLst/>
            <a:rect l="l" t="t" r="r" b="b"/>
            <a:pathLst>
              <a:path w="1183472" h="958612">
                <a:moveTo>
                  <a:pt x="0" y="0"/>
                </a:moveTo>
                <a:lnTo>
                  <a:pt x="1183472" y="0"/>
                </a:lnTo>
                <a:lnTo>
                  <a:pt x="1183472" y="958612"/>
                </a:lnTo>
                <a:lnTo>
                  <a:pt x="0" y="958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61422" y="5522863"/>
            <a:ext cx="895739" cy="999430"/>
          </a:xfrm>
          <a:custGeom>
            <a:avLst/>
            <a:gdLst/>
            <a:ahLst/>
            <a:cxnLst/>
            <a:rect l="l" t="t" r="r" b="b"/>
            <a:pathLst>
              <a:path w="895739" h="999430">
                <a:moveTo>
                  <a:pt x="0" y="0"/>
                </a:moveTo>
                <a:lnTo>
                  <a:pt x="895739" y="0"/>
                </a:lnTo>
                <a:lnTo>
                  <a:pt x="895739" y="999430"/>
                </a:lnTo>
                <a:lnTo>
                  <a:pt x="0" y="9994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284197" y="7274768"/>
            <a:ext cx="1050190" cy="853280"/>
          </a:xfrm>
          <a:custGeom>
            <a:avLst/>
            <a:gdLst/>
            <a:ahLst/>
            <a:cxnLst/>
            <a:rect l="l" t="t" r="r" b="b"/>
            <a:pathLst>
              <a:path w="1050190" h="853280">
                <a:moveTo>
                  <a:pt x="0" y="0"/>
                </a:moveTo>
                <a:lnTo>
                  <a:pt x="1050190" y="0"/>
                </a:lnTo>
                <a:lnTo>
                  <a:pt x="1050190" y="853280"/>
                </a:lnTo>
                <a:lnTo>
                  <a:pt x="0" y="8532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9592645" y="3702912"/>
            <a:ext cx="938131" cy="1176340"/>
          </a:xfrm>
          <a:custGeom>
            <a:avLst/>
            <a:gdLst/>
            <a:ahLst/>
            <a:cxnLst/>
            <a:rect l="l" t="t" r="r" b="b"/>
            <a:pathLst>
              <a:path w="938131" h="1176340">
                <a:moveTo>
                  <a:pt x="0" y="0"/>
                </a:moveTo>
                <a:lnTo>
                  <a:pt x="938132" y="0"/>
                </a:lnTo>
                <a:lnTo>
                  <a:pt x="938132" y="1176340"/>
                </a:lnTo>
                <a:lnTo>
                  <a:pt x="0" y="11763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9585278" y="5338273"/>
            <a:ext cx="945499" cy="684305"/>
          </a:xfrm>
          <a:custGeom>
            <a:avLst/>
            <a:gdLst/>
            <a:ahLst/>
            <a:cxnLst/>
            <a:rect l="l" t="t" r="r" b="b"/>
            <a:pathLst>
              <a:path w="945499" h="684305">
                <a:moveTo>
                  <a:pt x="0" y="0"/>
                </a:moveTo>
                <a:lnTo>
                  <a:pt x="945499" y="0"/>
                </a:lnTo>
                <a:lnTo>
                  <a:pt x="945499" y="684305"/>
                </a:lnTo>
                <a:lnTo>
                  <a:pt x="0" y="6843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9592645" y="6285888"/>
            <a:ext cx="954680" cy="1043366"/>
          </a:xfrm>
          <a:custGeom>
            <a:avLst/>
            <a:gdLst/>
            <a:ahLst/>
            <a:cxnLst/>
            <a:rect l="l" t="t" r="r" b="b"/>
            <a:pathLst>
              <a:path w="954680" h="1043366">
                <a:moveTo>
                  <a:pt x="0" y="0"/>
                </a:moveTo>
                <a:lnTo>
                  <a:pt x="954681" y="0"/>
                </a:lnTo>
                <a:lnTo>
                  <a:pt x="954681" y="1043366"/>
                </a:lnTo>
                <a:lnTo>
                  <a:pt x="0" y="104336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1" name="TextBox 11"/>
          <p:cNvSpPr txBox="1"/>
          <p:nvPr/>
        </p:nvSpPr>
        <p:spPr>
          <a:xfrm>
            <a:off x="1167048" y="722832"/>
            <a:ext cx="13425437"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Financial feasibility</a:t>
            </a:r>
          </a:p>
        </p:txBody>
      </p:sp>
      <p:sp>
        <p:nvSpPr>
          <p:cNvPr id="12" name="TextBox 12"/>
          <p:cNvSpPr txBox="1"/>
          <p:nvPr/>
        </p:nvSpPr>
        <p:spPr>
          <a:xfrm>
            <a:off x="1167048" y="2334674"/>
            <a:ext cx="8301595"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Participants expressed </a:t>
            </a:r>
          </a:p>
        </p:txBody>
      </p:sp>
      <p:sp>
        <p:nvSpPr>
          <p:cNvPr id="13" name="TextBox 13"/>
          <p:cNvSpPr txBox="1"/>
          <p:nvPr/>
        </p:nvSpPr>
        <p:spPr>
          <a:xfrm>
            <a:off x="10458484" y="2334674"/>
            <a:ext cx="5584086"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Possible solutions</a:t>
            </a:r>
          </a:p>
        </p:txBody>
      </p:sp>
      <p:sp>
        <p:nvSpPr>
          <p:cNvPr id="14" name="TextBox 14"/>
          <p:cNvSpPr txBox="1"/>
          <p:nvPr/>
        </p:nvSpPr>
        <p:spPr>
          <a:xfrm>
            <a:off x="1167048" y="3356303"/>
            <a:ext cx="7199205" cy="487680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Bold"/>
              </a:rPr>
              <a:t>Financial stress</a:t>
            </a:r>
            <a:r>
              <a:rPr lang="en-US" sz="3600">
                <a:solidFill>
                  <a:srgbClr val="54585A"/>
                </a:solidFill>
                <a:latin typeface="Barlow"/>
              </a:rPr>
              <a:t> of high cost of living, fixed incomes and lack of affordable options</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Willingness to </a:t>
            </a:r>
            <a:r>
              <a:rPr lang="en-US" sz="3600">
                <a:solidFill>
                  <a:srgbClr val="54585A"/>
                </a:solidFill>
                <a:latin typeface="Barlow Bold"/>
              </a:rPr>
              <a:t>take on financial cost for family members</a:t>
            </a:r>
            <a:r>
              <a:rPr lang="en-US" sz="3600">
                <a:solidFill>
                  <a:srgbClr val="54585A"/>
                </a:solidFill>
                <a:latin typeface="Barlow"/>
              </a:rPr>
              <a:t>, but perhaps not strangers</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Wanting to ensure </a:t>
            </a:r>
            <a:r>
              <a:rPr lang="en-US" sz="3600">
                <a:solidFill>
                  <a:srgbClr val="54585A"/>
                </a:solidFill>
                <a:latin typeface="Barlow Bold"/>
              </a:rPr>
              <a:t>investment makes financial sense</a:t>
            </a:r>
          </a:p>
        </p:txBody>
      </p:sp>
      <p:sp>
        <p:nvSpPr>
          <p:cNvPr id="15" name="TextBox 15"/>
          <p:cNvSpPr txBox="1"/>
          <p:nvPr/>
        </p:nvSpPr>
        <p:spPr>
          <a:xfrm>
            <a:off x="10458484" y="3489653"/>
            <a:ext cx="7181097" cy="379095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a:rPr>
              <a:t>Government support through </a:t>
            </a:r>
            <a:r>
              <a:rPr lang="en-US" sz="3600">
                <a:solidFill>
                  <a:srgbClr val="54585A"/>
                </a:solidFill>
                <a:latin typeface="Barlow Bold"/>
              </a:rPr>
              <a:t>forgivable loans</a:t>
            </a:r>
            <a:r>
              <a:rPr lang="en-US" sz="3600">
                <a:solidFill>
                  <a:srgbClr val="54585A"/>
                </a:solidFill>
                <a:latin typeface="Barlow"/>
              </a:rPr>
              <a:t>, </a:t>
            </a:r>
            <a:r>
              <a:rPr lang="en-US" sz="3600">
                <a:solidFill>
                  <a:srgbClr val="54585A"/>
                </a:solidFill>
                <a:latin typeface="Barlow Bold"/>
              </a:rPr>
              <a:t>tax deferrals</a:t>
            </a:r>
            <a:r>
              <a:rPr lang="en-US" sz="3600">
                <a:solidFill>
                  <a:srgbClr val="54585A"/>
                </a:solidFill>
                <a:latin typeface="Barlow"/>
              </a:rPr>
              <a:t> or </a:t>
            </a:r>
            <a:r>
              <a:rPr lang="en-US" sz="3600">
                <a:solidFill>
                  <a:srgbClr val="54585A"/>
                </a:solidFill>
                <a:latin typeface="Barlow Bold"/>
              </a:rPr>
              <a:t>exemptions</a:t>
            </a:r>
          </a:p>
          <a:p>
            <a:pPr>
              <a:lnSpc>
                <a:spcPts val="2160"/>
              </a:lnSpc>
            </a:pPr>
            <a:endParaRPr lang="en-US" sz="3600">
              <a:solidFill>
                <a:srgbClr val="54585A"/>
              </a:solidFill>
              <a:latin typeface="Barlow Bold"/>
            </a:endParaRPr>
          </a:p>
          <a:p>
            <a:pPr marL="777240" lvl="1" indent="-388620">
              <a:lnSpc>
                <a:spcPts val="4320"/>
              </a:lnSpc>
              <a:buFont typeface="Arial"/>
              <a:buChar char="•"/>
            </a:pPr>
            <a:r>
              <a:rPr lang="en-US" sz="3600">
                <a:solidFill>
                  <a:srgbClr val="54585A"/>
                </a:solidFill>
                <a:latin typeface="Barlow"/>
              </a:rPr>
              <a:t>Charging </a:t>
            </a:r>
            <a:r>
              <a:rPr lang="en-US" sz="3600">
                <a:solidFill>
                  <a:srgbClr val="54585A"/>
                </a:solidFill>
                <a:latin typeface="Barlow Bold"/>
              </a:rPr>
              <a:t>appropriate rent rates</a:t>
            </a:r>
          </a:p>
          <a:p>
            <a:pPr>
              <a:lnSpc>
                <a:spcPts val="2160"/>
              </a:lnSpc>
            </a:pPr>
            <a:endParaRPr lang="en-US" sz="3600">
              <a:solidFill>
                <a:srgbClr val="54585A"/>
              </a:solidFill>
              <a:latin typeface="Barlow Bold"/>
            </a:endParaRPr>
          </a:p>
          <a:p>
            <a:pPr marL="777240" lvl="1" indent="-388620">
              <a:lnSpc>
                <a:spcPts val="4320"/>
              </a:lnSpc>
              <a:buFont typeface="Arial"/>
              <a:buChar char="•"/>
            </a:pPr>
            <a:r>
              <a:rPr lang="en-US" sz="3600">
                <a:solidFill>
                  <a:srgbClr val="54585A"/>
                </a:solidFill>
                <a:latin typeface="Barlow Bold"/>
              </a:rPr>
              <a:t>Tax deductions </a:t>
            </a:r>
            <a:r>
              <a:rPr lang="en-US" sz="3600">
                <a:solidFill>
                  <a:srgbClr val="54585A"/>
                </a:solidFill>
                <a:latin typeface="Barlow"/>
              </a:rPr>
              <a:t>on rental income</a:t>
            </a:r>
          </a:p>
        </p:txBody>
      </p:sp>
      <p:sp>
        <p:nvSpPr>
          <p:cNvPr id="16" name="TextBox 16"/>
          <p:cNvSpPr txBox="1"/>
          <p:nvPr/>
        </p:nvSpPr>
        <p:spPr>
          <a:xfrm>
            <a:off x="2057401" y="8642913"/>
            <a:ext cx="5921270" cy="1077218"/>
          </a:xfrm>
          <a:prstGeom prst="rect">
            <a:avLst/>
          </a:prstGeom>
        </p:spPr>
        <p:txBody>
          <a:bodyPr wrap="square" lIns="0" tIns="0" rIns="0" bIns="0" rtlCol="0" anchor="t">
            <a:spAutoFit/>
          </a:bodyPr>
          <a:lstStyle/>
          <a:p>
            <a:pPr>
              <a:lnSpc>
                <a:spcPts val="2799"/>
              </a:lnSpc>
            </a:pPr>
            <a:r>
              <a:rPr lang="en-US" sz="2799" dirty="0">
                <a:solidFill>
                  <a:srgbClr val="54585A"/>
                </a:solidFill>
                <a:latin typeface="DIN Next Italics"/>
              </a:rPr>
              <a:t>“If I rent for a basement suite is $1,500 it will </a:t>
            </a:r>
            <a:r>
              <a:rPr lang="en-US" sz="2799" dirty="0">
                <a:solidFill>
                  <a:srgbClr val="F90957"/>
                </a:solidFill>
                <a:latin typeface="DIN Next Bold Italics"/>
              </a:rPr>
              <a:t>cost me more to rent it out</a:t>
            </a:r>
            <a:r>
              <a:rPr lang="en-US" sz="2799" dirty="0">
                <a:solidFill>
                  <a:srgbClr val="54585A"/>
                </a:solidFill>
                <a:latin typeface="DIN Next Italics"/>
              </a:rPr>
              <a:t>, considering loans, set up, time.” </a:t>
            </a:r>
          </a:p>
        </p:txBody>
      </p:sp>
      <p:sp>
        <p:nvSpPr>
          <p:cNvPr id="19" name="Freeform 2">
            <a:extLst>
              <a:ext uri="{FF2B5EF4-FFF2-40B4-BE49-F238E27FC236}">
                <a16:creationId xmlns:a16="http://schemas.microsoft.com/office/drawing/2014/main" id="{8DC41300-62B0-4B87-A4A9-C7EE7A62BB51}"/>
              </a:ext>
            </a:extLst>
          </p:cNvPr>
          <p:cNvSpPr/>
          <p:nvPr/>
        </p:nvSpPr>
        <p:spPr>
          <a:xfrm>
            <a:off x="14401800" y="291753"/>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9"/>
            <a:stretch>
              <a:fillRect/>
            </a:stretch>
          </a:blipFill>
        </p:spPr>
      </p:sp>
      <p:sp>
        <p:nvSpPr>
          <p:cNvPr id="20" name="Freeform 3">
            <a:extLst>
              <a:ext uri="{FF2B5EF4-FFF2-40B4-BE49-F238E27FC236}">
                <a16:creationId xmlns:a16="http://schemas.microsoft.com/office/drawing/2014/main" id="{CE672272-4144-4F40-B55C-3585DA303115}"/>
              </a:ext>
            </a:extLst>
          </p:cNvPr>
          <p:cNvSpPr/>
          <p:nvPr/>
        </p:nvSpPr>
        <p:spPr>
          <a:xfrm>
            <a:off x="16515059" y="291753"/>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0"/>
            <a:stretch>
              <a:fillRect b="-17342"/>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6214514" y="2284160"/>
            <a:ext cx="1092173" cy="1088077"/>
          </a:xfrm>
          <a:custGeom>
            <a:avLst/>
            <a:gdLst/>
            <a:ahLst/>
            <a:cxnLst/>
            <a:rect l="l" t="t" r="r" b="b"/>
            <a:pathLst>
              <a:path w="1092173" h="1088077">
                <a:moveTo>
                  <a:pt x="0" y="0"/>
                </a:moveTo>
                <a:lnTo>
                  <a:pt x="1092173" y="0"/>
                </a:lnTo>
                <a:lnTo>
                  <a:pt x="1092173" y="1088078"/>
                </a:lnTo>
                <a:lnTo>
                  <a:pt x="0" y="1088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rot="-5400000">
            <a:off x="6875592" y="3158017"/>
            <a:ext cx="966773" cy="845927"/>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EDED"/>
            </a:solidFill>
          </p:spPr>
        </p:sp>
        <p:sp>
          <p:nvSpPr>
            <p:cNvPr id="5" name="TextBox 5"/>
            <p:cNvSpPr txBox="1"/>
            <p:nvPr/>
          </p:nvSpPr>
          <p:spPr>
            <a:xfrm>
              <a:off x="127000" y="320675"/>
              <a:ext cx="558800" cy="339725"/>
            </a:xfrm>
            <a:prstGeom prst="rect">
              <a:avLst/>
            </a:prstGeom>
          </p:spPr>
          <p:txBody>
            <a:bodyPr lIns="50800" tIns="50800" rIns="50800" bIns="50800" rtlCol="0" anchor="ctr"/>
            <a:lstStyle/>
            <a:p>
              <a:pPr algn="ctr">
                <a:lnSpc>
                  <a:spcPts val="1400"/>
                </a:lnSpc>
              </a:pPr>
              <a:endParaRPr/>
            </a:p>
          </p:txBody>
        </p:sp>
      </p:grpSp>
      <p:sp>
        <p:nvSpPr>
          <p:cNvPr id="6" name="TextBox 6"/>
          <p:cNvSpPr txBox="1"/>
          <p:nvPr/>
        </p:nvSpPr>
        <p:spPr>
          <a:xfrm>
            <a:off x="1115998" y="2551435"/>
            <a:ext cx="5584086"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Social connection</a:t>
            </a:r>
          </a:p>
        </p:txBody>
      </p:sp>
      <p:sp>
        <p:nvSpPr>
          <p:cNvPr id="7" name="TextBox 7"/>
          <p:cNvSpPr txBox="1"/>
          <p:nvPr/>
        </p:nvSpPr>
        <p:spPr>
          <a:xfrm>
            <a:off x="9892399" y="6203267"/>
            <a:ext cx="2957275" cy="1255395"/>
          </a:xfrm>
          <a:prstGeom prst="rect">
            <a:avLst/>
          </a:prstGeom>
        </p:spPr>
        <p:txBody>
          <a:bodyPr lIns="0" tIns="0" rIns="0" bIns="0" rtlCol="0" anchor="t">
            <a:spAutoFit/>
          </a:bodyPr>
          <a:lstStyle/>
          <a:p>
            <a:pPr marL="0" lvl="0" indent="0">
              <a:lnSpc>
                <a:spcPts val="4800"/>
              </a:lnSpc>
            </a:pPr>
            <a:r>
              <a:rPr lang="en-US" sz="4800">
                <a:solidFill>
                  <a:srgbClr val="385CAD"/>
                </a:solidFill>
                <a:latin typeface="Barlow Bold"/>
              </a:rPr>
              <a:t>Helping others</a:t>
            </a:r>
          </a:p>
        </p:txBody>
      </p:sp>
      <p:sp>
        <p:nvSpPr>
          <p:cNvPr id="8" name="TextBox 8"/>
          <p:cNvSpPr txBox="1"/>
          <p:nvPr/>
        </p:nvSpPr>
        <p:spPr>
          <a:xfrm>
            <a:off x="1115998" y="7222297"/>
            <a:ext cx="5584086"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Practical help</a:t>
            </a:r>
          </a:p>
        </p:txBody>
      </p:sp>
      <p:sp>
        <p:nvSpPr>
          <p:cNvPr id="9" name="Freeform 9"/>
          <p:cNvSpPr/>
          <p:nvPr/>
        </p:nvSpPr>
        <p:spPr>
          <a:xfrm>
            <a:off x="13622972" y="2531261"/>
            <a:ext cx="2017059" cy="1384206"/>
          </a:xfrm>
          <a:custGeom>
            <a:avLst/>
            <a:gdLst/>
            <a:ahLst/>
            <a:cxnLst/>
            <a:rect l="l" t="t" r="r" b="b"/>
            <a:pathLst>
              <a:path w="2017059" h="1384206">
                <a:moveTo>
                  <a:pt x="0" y="0"/>
                </a:moveTo>
                <a:lnTo>
                  <a:pt x="2017058" y="0"/>
                </a:lnTo>
                <a:lnTo>
                  <a:pt x="2017058" y="1384207"/>
                </a:lnTo>
                <a:lnTo>
                  <a:pt x="0" y="13842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rot="5400000">
            <a:off x="1320403" y="9326690"/>
            <a:ext cx="966773" cy="845927"/>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EDED"/>
            </a:solidFill>
          </p:spPr>
        </p:sp>
        <p:sp>
          <p:nvSpPr>
            <p:cNvPr id="12" name="TextBox 12"/>
            <p:cNvSpPr txBox="1"/>
            <p:nvPr/>
          </p:nvSpPr>
          <p:spPr>
            <a:xfrm>
              <a:off x="127000" y="320675"/>
              <a:ext cx="558800" cy="339725"/>
            </a:xfrm>
            <a:prstGeom prst="rect">
              <a:avLst/>
            </a:prstGeom>
          </p:spPr>
          <p:txBody>
            <a:bodyPr lIns="50800" tIns="50800" rIns="50800" bIns="50800" rtlCol="0" anchor="ctr"/>
            <a:lstStyle/>
            <a:p>
              <a:pPr algn="ctr">
                <a:lnSpc>
                  <a:spcPts val="1400"/>
                </a:lnSpc>
              </a:pPr>
              <a:endParaRPr/>
            </a:p>
          </p:txBody>
        </p:sp>
      </p:grpSp>
      <p:grpSp>
        <p:nvGrpSpPr>
          <p:cNvPr id="13" name="Group 13"/>
          <p:cNvGrpSpPr/>
          <p:nvPr/>
        </p:nvGrpSpPr>
        <p:grpSpPr>
          <a:xfrm>
            <a:off x="1115998" y="7936672"/>
            <a:ext cx="6915651" cy="1987712"/>
            <a:chOff x="0" y="0"/>
            <a:chExt cx="1506316" cy="432949"/>
          </a:xfrm>
        </p:grpSpPr>
        <p:sp>
          <p:nvSpPr>
            <p:cNvPr id="14" name="Freeform 14"/>
            <p:cNvSpPr/>
            <p:nvPr/>
          </p:nvSpPr>
          <p:spPr>
            <a:xfrm>
              <a:off x="0" y="0"/>
              <a:ext cx="1506316" cy="432949"/>
            </a:xfrm>
            <a:custGeom>
              <a:avLst/>
              <a:gdLst/>
              <a:ahLst/>
              <a:cxnLst/>
              <a:rect l="l" t="t" r="r" b="b"/>
              <a:pathLst>
                <a:path w="1506316" h="432949">
                  <a:moveTo>
                    <a:pt x="13434" y="0"/>
                  </a:moveTo>
                  <a:lnTo>
                    <a:pt x="1492882" y="0"/>
                  </a:lnTo>
                  <a:cubicBezTo>
                    <a:pt x="1500301" y="0"/>
                    <a:pt x="1506316" y="6014"/>
                    <a:pt x="1506316" y="13434"/>
                  </a:cubicBezTo>
                  <a:lnTo>
                    <a:pt x="1506316" y="419515"/>
                  </a:lnTo>
                  <a:cubicBezTo>
                    <a:pt x="1506316" y="423078"/>
                    <a:pt x="1504901" y="426495"/>
                    <a:pt x="1502381" y="429014"/>
                  </a:cubicBezTo>
                  <a:cubicBezTo>
                    <a:pt x="1499862" y="431533"/>
                    <a:pt x="1496445" y="432949"/>
                    <a:pt x="1492882" y="432949"/>
                  </a:cubicBezTo>
                  <a:lnTo>
                    <a:pt x="13434" y="432949"/>
                  </a:lnTo>
                  <a:cubicBezTo>
                    <a:pt x="9871" y="432949"/>
                    <a:pt x="6454" y="431533"/>
                    <a:pt x="3935" y="429014"/>
                  </a:cubicBezTo>
                  <a:cubicBezTo>
                    <a:pt x="1415" y="426495"/>
                    <a:pt x="0" y="423078"/>
                    <a:pt x="0" y="419515"/>
                  </a:cubicBezTo>
                  <a:lnTo>
                    <a:pt x="0" y="13434"/>
                  </a:lnTo>
                  <a:cubicBezTo>
                    <a:pt x="0" y="9871"/>
                    <a:pt x="1415" y="6454"/>
                    <a:pt x="3935" y="3935"/>
                  </a:cubicBezTo>
                  <a:cubicBezTo>
                    <a:pt x="6454" y="1415"/>
                    <a:pt x="9871" y="0"/>
                    <a:pt x="13434" y="0"/>
                  </a:cubicBezTo>
                  <a:close/>
                </a:path>
              </a:pathLst>
            </a:custGeom>
            <a:solidFill>
              <a:srgbClr val="ECEDED"/>
            </a:solidFill>
          </p:spPr>
        </p:sp>
        <p:sp>
          <p:nvSpPr>
            <p:cNvPr id="15" name="TextBox 15"/>
            <p:cNvSpPr txBox="1"/>
            <p:nvPr/>
          </p:nvSpPr>
          <p:spPr>
            <a:xfrm>
              <a:off x="0" y="-28575"/>
              <a:ext cx="1506316" cy="461524"/>
            </a:xfrm>
            <a:prstGeom prst="rect">
              <a:avLst/>
            </a:prstGeom>
          </p:spPr>
          <p:txBody>
            <a:bodyPr lIns="36928" tIns="36928" rIns="36928" bIns="36928" rtlCol="0" anchor="ctr"/>
            <a:lstStyle/>
            <a:p>
              <a:pPr algn="ctr">
                <a:lnSpc>
                  <a:spcPts val="1424"/>
                </a:lnSpc>
              </a:pPr>
              <a:endParaRPr/>
            </a:p>
          </p:txBody>
        </p:sp>
      </p:grpSp>
      <p:grpSp>
        <p:nvGrpSpPr>
          <p:cNvPr id="16" name="Group 16"/>
          <p:cNvGrpSpPr/>
          <p:nvPr/>
        </p:nvGrpSpPr>
        <p:grpSpPr>
          <a:xfrm rot="5400000">
            <a:off x="12366287" y="6752453"/>
            <a:ext cx="966773" cy="845927"/>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EDED"/>
            </a:solidFill>
          </p:spPr>
        </p:sp>
        <p:sp>
          <p:nvSpPr>
            <p:cNvPr id="18" name="TextBox 18"/>
            <p:cNvSpPr txBox="1"/>
            <p:nvPr/>
          </p:nvSpPr>
          <p:spPr>
            <a:xfrm>
              <a:off x="127000" y="320675"/>
              <a:ext cx="558800" cy="339725"/>
            </a:xfrm>
            <a:prstGeom prst="rect">
              <a:avLst/>
            </a:prstGeom>
          </p:spPr>
          <p:txBody>
            <a:bodyPr lIns="50800" tIns="50800" rIns="50800" bIns="50800" rtlCol="0" anchor="ctr"/>
            <a:lstStyle/>
            <a:p>
              <a:pPr algn="ctr">
                <a:lnSpc>
                  <a:spcPts val="1400"/>
                </a:lnSpc>
              </a:pPr>
              <a:endParaRPr/>
            </a:p>
          </p:txBody>
        </p:sp>
      </p:grpSp>
      <p:grpSp>
        <p:nvGrpSpPr>
          <p:cNvPr id="19" name="Group 19"/>
          <p:cNvGrpSpPr/>
          <p:nvPr/>
        </p:nvGrpSpPr>
        <p:grpSpPr>
          <a:xfrm>
            <a:off x="12223687" y="6131698"/>
            <a:ext cx="3490706" cy="1218451"/>
            <a:chOff x="0" y="0"/>
            <a:chExt cx="760320" cy="265394"/>
          </a:xfrm>
        </p:grpSpPr>
        <p:sp>
          <p:nvSpPr>
            <p:cNvPr id="20" name="Freeform 20"/>
            <p:cNvSpPr/>
            <p:nvPr/>
          </p:nvSpPr>
          <p:spPr>
            <a:xfrm>
              <a:off x="0" y="0"/>
              <a:ext cx="760320" cy="265394"/>
            </a:xfrm>
            <a:custGeom>
              <a:avLst/>
              <a:gdLst/>
              <a:ahLst/>
              <a:cxnLst/>
              <a:rect l="l" t="t" r="r" b="b"/>
              <a:pathLst>
                <a:path w="760320" h="265394">
                  <a:moveTo>
                    <a:pt x="26614" y="0"/>
                  </a:moveTo>
                  <a:lnTo>
                    <a:pt x="733705" y="0"/>
                  </a:lnTo>
                  <a:cubicBezTo>
                    <a:pt x="748404" y="0"/>
                    <a:pt x="760320" y="11916"/>
                    <a:pt x="760320" y="26614"/>
                  </a:cubicBezTo>
                  <a:lnTo>
                    <a:pt x="760320" y="238780"/>
                  </a:lnTo>
                  <a:cubicBezTo>
                    <a:pt x="760320" y="253478"/>
                    <a:pt x="748404" y="265394"/>
                    <a:pt x="733705" y="265394"/>
                  </a:cubicBezTo>
                  <a:lnTo>
                    <a:pt x="26614" y="265394"/>
                  </a:lnTo>
                  <a:cubicBezTo>
                    <a:pt x="11916" y="265394"/>
                    <a:pt x="0" y="253478"/>
                    <a:pt x="0" y="238780"/>
                  </a:cubicBezTo>
                  <a:lnTo>
                    <a:pt x="0" y="26614"/>
                  </a:lnTo>
                  <a:cubicBezTo>
                    <a:pt x="0" y="11916"/>
                    <a:pt x="11916" y="0"/>
                    <a:pt x="26614" y="0"/>
                  </a:cubicBezTo>
                  <a:close/>
                </a:path>
              </a:pathLst>
            </a:custGeom>
            <a:solidFill>
              <a:srgbClr val="ECEDED"/>
            </a:solidFill>
          </p:spPr>
        </p:sp>
        <p:sp>
          <p:nvSpPr>
            <p:cNvPr id="21" name="TextBox 21"/>
            <p:cNvSpPr txBox="1"/>
            <p:nvPr/>
          </p:nvSpPr>
          <p:spPr>
            <a:xfrm>
              <a:off x="0" y="-28575"/>
              <a:ext cx="760320" cy="293969"/>
            </a:xfrm>
            <a:prstGeom prst="rect">
              <a:avLst/>
            </a:prstGeom>
          </p:spPr>
          <p:txBody>
            <a:bodyPr lIns="36928" tIns="36928" rIns="36928" bIns="36928" rtlCol="0" anchor="ctr"/>
            <a:lstStyle/>
            <a:p>
              <a:pPr algn="ctr">
                <a:lnSpc>
                  <a:spcPts val="1424"/>
                </a:lnSpc>
              </a:pPr>
              <a:endParaRPr/>
            </a:p>
          </p:txBody>
        </p:sp>
      </p:grpSp>
      <p:sp>
        <p:nvSpPr>
          <p:cNvPr id="22" name="Freeform 22"/>
          <p:cNvSpPr/>
          <p:nvPr/>
        </p:nvSpPr>
        <p:spPr>
          <a:xfrm>
            <a:off x="9892399" y="7802834"/>
            <a:ext cx="5821995" cy="1390001"/>
          </a:xfrm>
          <a:custGeom>
            <a:avLst/>
            <a:gdLst/>
            <a:ahLst/>
            <a:cxnLst/>
            <a:rect l="l" t="t" r="r" b="b"/>
            <a:pathLst>
              <a:path w="5821995" h="1390001">
                <a:moveTo>
                  <a:pt x="0" y="0"/>
                </a:moveTo>
                <a:lnTo>
                  <a:pt x="5821994" y="0"/>
                </a:lnTo>
                <a:lnTo>
                  <a:pt x="5821994" y="1390002"/>
                </a:lnTo>
                <a:lnTo>
                  <a:pt x="0" y="1390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3" name="Group 23"/>
          <p:cNvGrpSpPr/>
          <p:nvPr/>
        </p:nvGrpSpPr>
        <p:grpSpPr>
          <a:xfrm>
            <a:off x="1115998" y="3353775"/>
            <a:ext cx="7039260" cy="962502"/>
            <a:chOff x="0" y="0"/>
            <a:chExt cx="1533240" cy="209645"/>
          </a:xfrm>
        </p:grpSpPr>
        <p:sp>
          <p:nvSpPr>
            <p:cNvPr id="24" name="Freeform 24"/>
            <p:cNvSpPr/>
            <p:nvPr/>
          </p:nvSpPr>
          <p:spPr>
            <a:xfrm>
              <a:off x="0" y="0"/>
              <a:ext cx="1533240" cy="209645"/>
            </a:xfrm>
            <a:custGeom>
              <a:avLst/>
              <a:gdLst/>
              <a:ahLst/>
              <a:cxnLst/>
              <a:rect l="l" t="t" r="r" b="b"/>
              <a:pathLst>
                <a:path w="1533240" h="209645">
                  <a:moveTo>
                    <a:pt x="13198" y="0"/>
                  </a:moveTo>
                  <a:lnTo>
                    <a:pt x="1520042" y="0"/>
                  </a:lnTo>
                  <a:cubicBezTo>
                    <a:pt x="1527331" y="0"/>
                    <a:pt x="1533240" y="5909"/>
                    <a:pt x="1533240" y="13198"/>
                  </a:cubicBezTo>
                  <a:lnTo>
                    <a:pt x="1533240" y="196447"/>
                  </a:lnTo>
                  <a:cubicBezTo>
                    <a:pt x="1533240" y="203736"/>
                    <a:pt x="1527331" y="209645"/>
                    <a:pt x="1520042" y="209645"/>
                  </a:cubicBezTo>
                  <a:lnTo>
                    <a:pt x="13198" y="209645"/>
                  </a:lnTo>
                  <a:cubicBezTo>
                    <a:pt x="5909" y="209645"/>
                    <a:pt x="0" y="203736"/>
                    <a:pt x="0" y="196447"/>
                  </a:cubicBezTo>
                  <a:lnTo>
                    <a:pt x="0" y="13198"/>
                  </a:lnTo>
                  <a:cubicBezTo>
                    <a:pt x="0" y="5909"/>
                    <a:pt x="5909" y="0"/>
                    <a:pt x="13198" y="0"/>
                  </a:cubicBezTo>
                  <a:close/>
                </a:path>
              </a:pathLst>
            </a:custGeom>
            <a:solidFill>
              <a:srgbClr val="ECEDED"/>
            </a:solidFill>
          </p:spPr>
        </p:sp>
        <p:sp>
          <p:nvSpPr>
            <p:cNvPr id="25" name="TextBox 25"/>
            <p:cNvSpPr txBox="1"/>
            <p:nvPr/>
          </p:nvSpPr>
          <p:spPr>
            <a:xfrm>
              <a:off x="0" y="-28575"/>
              <a:ext cx="1533240" cy="238220"/>
            </a:xfrm>
            <a:prstGeom prst="rect">
              <a:avLst/>
            </a:prstGeom>
          </p:spPr>
          <p:txBody>
            <a:bodyPr lIns="36928" tIns="36928" rIns="36928" bIns="36928" rtlCol="0" anchor="ctr"/>
            <a:lstStyle/>
            <a:p>
              <a:pPr algn="ctr">
                <a:lnSpc>
                  <a:spcPts val="1424"/>
                </a:lnSpc>
              </a:pPr>
              <a:endParaRPr/>
            </a:p>
          </p:txBody>
        </p:sp>
      </p:grpSp>
      <p:grpSp>
        <p:nvGrpSpPr>
          <p:cNvPr id="26" name="Group 26"/>
          <p:cNvGrpSpPr/>
          <p:nvPr/>
        </p:nvGrpSpPr>
        <p:grpSpPr>
          <a:xfrm rot="5400000">
            <a:off x="10213556" y="3500705"/>
            <a:ext cx="1302014" cy="1139262"/>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EDED"/>
            </a:solidFill>
          </p:spPr>
        </p:sp>
        <p:sp>
          <p:nvSpPr>
            <p:cNvPr id="28" name="TextBox 28"/>
            <p:cNvSpPr txBox="1"/>
            <p:nvPr/>
          </p:nvSpPr>
          <p:spPr>
            <a:xfrm>
              <a:off x="127000" y="320675"/>
              <a:ext cx="558800" cy="339725"/>
            </a:xfrm>
            <a:prstGeom prst="rect">
              <a:avLst/>
            </a:prstGeom>
          </p:spPr>
          <p:txBody>
            <a:bodyPr lIns="50800" tIns="50800" rIns="50800" bIns="50800" rtlCol="0" anchor="ctr"/>
            <a:lstStyle/>
            <a:p>
              <a:pPr algn="ctr">
                <a:lnSpc>
                  <a:spcPts val="1400"/>
                </a:lnSpc>
              </a:pPr>
              <a:endParaRPr/>
            </a:p>
          </p:txBody>
        </p:sp>
      </p:grpSp>
      <p:grpSp>
        <p:nvGrpSpPr>
          <p:cNvPr id="29" name="Group 29"/>
          <p:cNvGrpSpPr/>
          <p:nvPr/>
        </p:nvGrpSpPr>
        <p:grpSpPr>
          <a:xfrm>
            <a:off x="9865184" y="3742943"/>
            <a:ext cx="5824019" cy="1670434"/>
            <a:chOff x="0" y="0"/>
            <a:chExt cx="760320" cy="218074"/>
          </a:xfrm>
        </p:grpSpPr>
        <p:sp>
          <p:nvSpPr>
            <p:cNvPr id="30" name="Freeform 30"/>
            <p:cNvSpPr/>
            <p:nvPr/>
          </p:nvSpPr>
          <p:spPr>
            <a:xfrm>
              <a:off x="0" y="0"/>
              <a:ext cx="760320" cy="218074"/>
            </a:xfrm>
            <a:custGeom>
              <a:avLst/>
              <a:gdLst/>
              <a:ahLst/>
              <a:cxnLst/>
              <a:rect l="l" t="t" r="r" b="b"/>
              <a:pathLst>
                <a:path w="760320" h="218074">
                  <a:moveTo>
                    <a:pt x="15952" y="0"/>
                  </a:moveTo>
                  <a:lnTo>
                    <a:pt x="744368" y="0"/>
                  </a:lnTo>
                  <a:cubicBezTo>
                    <a:pt x="753178" y="0"/>
                    <a:pt x="760320" y="7142"/>
                    <a:pt x="760320" y="15952"/>
                  </a:cubicBezTo>
                  <a:lnTo>
                    <a:pt x="760320" y="202122"/>
                  </a:lnTo>
                  <a:cubicBezTo>
                    <a:pt x="760320" y="206352"/>
                    <a:pt x="758639" y="210410"/>
                    <a:pt x="755648" y="213401"/>
                  </a:cubicBezTo>
                  <a:cubicBezTo>
                    <a:pt x="752656" y="216393"/>
                    <a:pt x="748599" y="218074"/>
                    <a:pt x="744368" y="218074"/>
                  </a:cubicBezTo>
                  <a:lnTo>
                    <a:pt x="15952" y="218074"/>
                  </a:lnTo>
                  <a:cubicBezTo>
                    <a:pt x="7142" y="218074"/>
                    <a:pt x="0" y="210932"/>
                    <a:pt x="0" y="202122"/>
                  </a:cubicBezTo>
                  <a:lnTo>
                    <a:pt x="0" y="15952"/>
                  </a:lnTo>
                  <a:cubicBezTo>
                    <a:pt x="0" y="7142"/>
                    <a:pt x="7142" y="0"/>
                    <a:pt x="15952" y="0"/>
                  </a:cubicBezTo>
                  <a:close/>
                </a:path>
              </a:pathLst>
            </a:custGeom>
            <a:solidFill>
              <a:srgbClr val="ECEDED"/>
            </a:solidFill>
          </p:spPr>
        </p:sp>
        <p:sp>
          <p:nvSpPr>
            <p:cNvPr id="31" name="TextBox 31"/>
            <p:cNvSpPr txBox="1"/>
            <p:nvPr/>
          </p:nvSpPr>
          <p:spPr>
            <a:xfrm>
              <a:off x="0" y="-28575"/>
              <a:ext cx="760320" cy="246649"/>
            </a:xfrm>
            <a:prstGeom prst="rect">
              <a:avLst/>
            </a:prstGeom>
          </p:spPr>
          <p:txBody>
            <a:bodyPr lIns="36928" tIns="36928" rIns="36928" bIns="36928" rtlCol="0" anchor="ctr"/>
            <a:lstStyle/>
            <a:p>
              <a:pPr algn="ctr">
                <a:lnSpc>
                  <a:spcPts val="1424"/>
                </a:lnSpc>
              </a:pPr>
              <a:endParaRPr/>
            </a:p>
          </p:txBody>
        </p:sp>
      </p:grpSp>
      <p:grpSp>
        <p:nvGrpSpPr>
          <p:cNvPr id="32" name="Group 32"/>
          <p:cNvGrpSpPr/>
          <p:nvPr/>
        </p:nvGrpSpPr>
        <p:grpSpPr>
          <a:xfrm>
            <a:off x="3374835" y="4938837"/>
            <a:ext cx="1876474" cy="615144"/>
            <a:chOff x="0" y="0"/>
            <a:chExt cx="2501965" cy="820192"/>
          </a:xfrm>
        </p:grpSpPr>
        <p:sp>
          <p:nvSpPr>
            <p:cNvPr id="33" name="Freeform 33"/>
            <p:cNvSpPr/>
            <p:nvPr/>
          </p:nvSpPr>
          <p:spPr>
            <a:xfrm flipH="1">
              <a:off x="1530781" y="61891"/>
              <a:ext cx="971184" cy="758301"/>
            </a:xfrm>
            <a:custGeom>
              <a:avLst/>
              <a:gdLst/>
              <a:ahLst/>
              <a:cxnLst/>
              <a:rect l="l" t="t" r="r" b="b"/>
              <a:pathLst>
                <a:path w="971184" h="758301">
                  <a:moveTo>
                    <a:pt x="971184" y="0"/>
                  </a:moveTo>
                  <a:lnTo>
                    <a:pt x="0" y="0"/>
                  </a:lnTo>
                  <a:lnTo>
                    <a:pt x="0" y="758301"/>
                  </a:lnTo>
                  <a:lnTo>
                    <a:pt x="971184" y="758301"/>
                  </a:lnTo>
                  <a:lnTo>
                    <a:pt x="971184"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34"/>
            <p:cNvSpPr/>
            <p:nvPr/>
          </p:nvSpPr>
          <p:spPr>
            <a:xfrm>
              <a:off x="804024" y="157085"/>
              <a:ext cx="888586" cy="663107"/>
            </a:xfrm>
            <a:custGeom>
              <a:avLst/>
              <a:gdLst/>
              <a:ahLst/>
              <a:cxnLst/>
              <a:rect l="l" t="t" r="r" b="b"/>
              <a:pathLst>
                <a:path w="888586" h="663107">
                  <a:moveTo>
                    <a:pt x="0" y="0"/>
                  </a:moveTo>
                  <a:lnTo>
                    <a:pt x="888587" y="0"/>
                  </a:lnTo>
                  <a:lnTo>
                    <a:pt x="888587" y="663107"/>
                  </a:lnTo>
                  <a:lnTo>
                    <a:pt x="0" y="6631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5" name="Freeform 35"/>
            <p:cNvSpPr/>
            <p:nvPr/>
          </p:nvSpPr>
          <p:spPr>
            <a:xfrm>
              <a:off x="0" y="0"/>
              <a:ext cx="866781" cy="820192"/>
            </a:xfrm>
            <a:custGeom>
              <a:avLst/>
              <a:gdLst/>
              <a:ahLst/>
              <a:cxnLst/>
              <a:rect l="l" t="t" r="r" b="b"/>
              <a:pathLst>
                <a:path w="866781" h="820192">
                  <a:moveTo>
                    <a:pt x="0" y="0"/>
                  </a:moveTo>
                  <a:lnTo>
                    <a:pt x="866781" y="0"/>
                  </a:lnTo>
                  <a:lnTo>
                    <a:pt x="866781" y="820192"/>
                  </a:lnTo>
                  <a:lnTo>
                    <a:pt x="0" y="8201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36" name="Group 36"/>
          <p:cNvGrpSpPr/>
          <p:nvPr/>
        </p:nvGrpSpPr>
        <p:grpSpPr>
          <a:xfrm rot="-5400000">
            <a:off x="4924132" y="5316383"/>
            <a:ext cx="966773" cy="845927"/>
            <a:chOff x="0" y="0"/>
            <a:chExt cx="812800" cy="711200"/>
          </a:xfrm>
        </p:grpSpPr>
        <p:sp>
          <p:nvSpPr>
            <p:cNvPr id="37" name="Freeform 3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EDED"/>
            </a:solidFill>
          </p:spPr>
        </p:sp>
        <p:sp>
          <p:nvSpPr>
            <p:cNvPr id="38" name="TextBox 38"/>
            <p:cNvSpPr txBox="1"/>
            <p:nvPr/>
          </p:nvSpPr>
          <p:spPr>
            <a:xfrm>
              <a:off x="127000" y="320675"/>
              <a:ext cx="558800" cy="339725"/>
            </a:xfrm>
            <a:prstGeom prst="rect">
              <a:avLst/>
            </a:prstGeom>
          </p:spPr>
          <p:txBody>
            <a:bodyPr lIns="50800" tIns="50800" rIns="50800" bIns="50800" rtlCol="0" anchor="ctr"/>
            <a:lstStyle/>
            <a:p>
              <a:pPr algn="ctr">
                <a:lnSpc>
                  <a:spcPts val="1400"/>
                </a:lnSpc>
              </a:pPr>
              <a:endParaRPr/>
            </a:p>
          </p:txBody>
        </p:sp>
      </p:grpSp>
      <p:grpSp>
        <p:nvGrpSpPr>
          <p:cNvPr id="39" name="Group 39"/>
          <p:cNvGrpSpPr/>
          <p:nvPr/>
        </p:nvGrpSpPr>
        <p:grpSpPr>
          <a:xfrm>
            <a:off x="1115998" y="5513514"/>
            <a:ext cx="4964711" cy="1327783"/>
            <a:chOff x="0" y="0"/>
            <a:chExt cx="1081377" cy="289208"/>
          </a:xfrm>
        </p:grpSpPr>
        <p:sp>
          <p:nvSpPr>
            <p:cNvPr id="40" name="Freeform 40"/>
            <p:cNvSpPr/>
            <p:nvPr/>
          </p:nvSpPr>
          <p:spPr>
            <a:xfrm>
              <a:off x="0" y="0"/>
              <a:ext cx="1081377" cy="289208"/>
            </a:xfrm>
            <a:custGeom>
              <a:avLst/>
              <a:gdLst/>
              <a:ahLst/>
              <a:cxnLst/>
              <a:rect l="l" t="t" r="r" b="b"/>
              <a:pathLst>
                <a:path w="1081377" h="289208">
                  <a:moveTo>
                    <a:pt x="18713" y="0"/>
                  </a:moveTo>
                  <a:lnTo>
                    <a:pt x="1062664" y="0"/>
                  </a:lnTo>
                  <a:cubicBezTo>
                    <a:pt x="1072999" y="0"/>
                    <a:pt x="1081377" y="8378"/>
                    <a:pt x="1081377" y="18713"/>
                  </a:cubicBezTo>
                  <a:lnTo>
                    <a:pt x="1081377" y="270495"/>
                  </a:lnTo>
                  <a:cubicBezTo>
                    <a:pt x="1081377" y="275458"/>
                    <a:pt x="1079405" y="280218"/>
                    <a:pt x="1075896" y="283727"/>
                  </a:cubicBezTo>
                  <a:cubicBezTo>
                    <a:pt x="1072386" y="287236"/>
                    <a:pt x="1067627" y="289208"/>
                    <a:pt x="1062664" y="289208"/>
                  </a:cubicBezTo>
                  <a:lnTo>
                    <a:pt x="18713" y="289208"/>
                  </a:lnTo>
                  <a:cubicBezTo>
                    <a:pt x="8378" y="289208"/>
                    <a:pt x="0" y="280830"/>
                    <a:pt x="0" y="270495"/>
                  </a:cubicBezTo>
                  <a:lnTo>
                    <a:pt x="0" y="18713"/>
                  </a:lnTo>
                  <a:cubicBezTo>
                    <a:pt x="0" y="8378"/>
                    <a:pt x="8378" y="0"/>
                    <a:pt x="18713" y="0"/>
                  </a:cubicBezTo>
                  <a:close/>
                </a:path>
              </a:pathLst>
            </a:custGeom>
            <a:solidFill>
              <a:srgbClr val="ECEDED"/>
            </a:solidFill>
          </p:spPr>
        </p:sp>
        <p:sp>
          <p:nvSpPr>
            <p:cNvPr id="41" name="TextBox 41"/>
            <p:cNvSpPr txBox="1"/>
            <p:nvPr/>
          </p:nvSpPr>
          <p:spPr>
            <a:xfrm>
              <a:off x="0" y="-28575"/>
              <a:ext cx="1081377" cy="317783"/>
            </a:xfrm>
            <a:prstGeom prst="rect">
              <a:avLst/>
            </a:prstGeom>
          </p:spPr>
          <p:txBody>
            <a:bodyPr lIns="36928" tIns="36928" rIns="36928" bIns="36928" rtlCol="0" anchor="ctr"/>
            <a:lstStyle/>
            <a:p>
              <a:pPr algn="ctr">
                <a:lnSpc>
                  <a:spcPts val="1424"/>
                </a:lnSpc>
              </a:pPr>
              <a:endParaRPr/>
            </a:p>
          </p:txBody>
        </p:sp>
      </p:grpSp>
      <p:sp>
        <p:nvSpPr>
          <p:cNvPr id="42" name="Freeform 42"/>
          <p:cNvSpPr/>
          <p:nvPr/>
        </p:nvSpPr>
        <p:spPr>
          <a:xfrm>
            <a:off x="5166852" y="4651403"/>
            <a:ext cx="481334" cy="480732"/>
          </a:xfrm>
          <a:custGeom>
            <a:avLst/>
            <a:gdLst/>
            <a:ahLst/>
            <a:cxnLst/>
            <a:rect l="l" t="t" r="r" b="b"/>
            <a:pathLst>
              <a:path w="481334" h="480732">
                <a:moveTo>
                  <a:pt x="0" y="0"/>
                </a:moveTo>
                <a:lnTo>
                  <a:pt x="481334" y="0"/>
                </a:lnTo>
                <a:lnTo>
                  <a:pt x="481334" y="480732"/>
                </a:lnTo>
                <a:lnTo>
                  <a:pt x="0" y="4807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3" name="TextBox 43"/>
          <p:cNvSpPr txBox="1"/>
          <p:nvPr/>
        </p:nvSpPr>
        <p:spPr>
          <a:xfrm>
            <a:off x="1115998" y="722832"/>
            <a:ext cx="16092252"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Reasons for joining a matchmaking program</a:t>
            </a:r>
          </a:p>
        </p:txBody>
      </p:sp>
      <p:sp>
        <p:nvSpPr>
          <p:cNvPr id="44" name="TextBox 44"/>
          <p:cNvSpPr txBox="1"/>
          <p:nvPr/>
        </p:nvSpPr>
        <p:spPr>
          <a:xfrm>
            <a:off x="1115998" y="4791981"/>
            <a:ext cx="2207788"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Tenure</a:t>
            </a:r>
          </a:p>
        </p:txBody>
      </p:sp>
      <p:sp>
        <p:nvSpPr>
          <p:cNvPr id="45" name="TextBox 45"/>
          <p:cNvSpPr txBox="1"/>
          <p:nvPr/>
        </p:nvSpPr>
        <p:spPr>
          <a:xfrm>
            <a:off x="9841184" y="2676558"/>
            <a:ext cx="3781788"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Quality of life</a:t>
            </a:r>
          </a:p>
        </p:txBody>
      </p:sp>
      <p:sp>
        <p:nvSpPr>
          <p:cNvPr id="46" name="TextBox 46"/>
          <p:cNvSpPr txBox="1"/>
          <p:nvPr/>
        </p:nvSpPr>
        <p:spPr>
          <a:xfrm>
            <a:off x="1405453" y="8136330"/>
            <a:ext cx="6448640" cy="1556385"/>
          </a:xfrm>
          <a:prstGeom prst="rect">
            <a:avLst/>
          </a:prstGeom>
        </p:spPr>
        <p:txBody>
          <a:bodyPr lIns="0" tIns="0" rIns="0" bIns="0" rtlCol="0" anchor="t">
            <a:spAutoFit/>
          </a:bodyPr>
          <a:lstStyle/>
          <a:p>
            <a:pPr>
              <a:lnSpc>
                <a:spcPts val="2400"/>
              </a:lnSpc>
            </a:pPr>
            <a:r>
              <a:rPr lang="en-US" sz="2400">
                <a:solidFill>
                  <a:srgbClr val="54585A"/>
                </a:solidFill>
                <a:latin typeface="Barlow Italics"/>
              </a:rPr>
              <a:t>“Having groups of </a:t>
            </a:r>
            <a:r>
              <a:rPr lang="en-US" sz="2400">
                <a:solidFill>
                  <a:srgbClr val="F90957"/>
                </a:solidFill>
                <a:latin typeface="Barlow Bold Italics"/>
              </a:rPr>
              <a:t>people to help</a:t>
            </a:r>
            <a:r>
              <a:rPr lang="en-US" sz="2400">
                <a:solidFill>
                  <a:srgbClr val="F90957"/>
                </a:solidFill>
                <a:latin typeface="Barlow Italics"/>
              </a:rPr>
              <a:t> </a:t>
            </a:r>
            <a:r>
              <a:rPr lang="en-US" sz="2400">
                <a:solidFill>
                  <a:srgbClr val="54585A"/>
                </a:solidFill>
                <a:latin typeface="Barlow Italics"/>
              </a:rPr>
              <a:t>in the process is </a:t>
            </a:r>
            <a:r>
              <a:rPr lang="en-US" sz="2400">
                <a:solidFill>
                  <a:srgbClr val="F90957"/>
                </a:solidFill>
                <a:latin typeface="Barlow Bold Italics"/>
              </a:rPr>
              <a:t>SO valuable</a:t>
            </a:r>
            <a:r>
              <a:rPr lang="en-US" sz="2400">
                <a:solidFill>
                  <a:srgbClr val="54585A"/>
                </a:solidFill>
                <a:latin typeface="Barlow Italics"/>
              </a:rPr>
              <a:t>. Because as a homeowner it can be very daunting especially when I hear so many stories about bad tenants. BUT I also want to help and do something. </a:t>
            </a:r>
            <a:r>
              <a:rPr lang="en-US" sz="2400">
                <a:solidFill>
                  <a:srgbClr val="F90957"/>
                </a:solidFill>
                <a:latin typeface="Barlow Bold Italics"/>
              </a:rPr>
              <a:t>How do we bridge that gap</a:t>
            </a:r>
            <a:r>
              <a:rPr lang="en-US" sz="2400">
                <a:solidFill>
                  <a:srgbClr val="54585A"/>
                </a:solidFill>
                <a:latin typeface="Barlow Italics"/>
              </a:rPr>
              <a:t>?” </a:t>
            </a:r>
          </a:p>
        </p:txBody>
      </p:sp>
      <p:sp>
        <p:nvSpPr>
          <p:cNvPr id="47" name="TextBox 47"/>
          <p:cNvSpPr txBox="1"/>
          <p:nvPr/>
        </p:nvSpPr>
        <p:spPr>
          <a:xfrm>
            <a:off x="12500033" y="6281818"/>
            <a:ext cx="3112737" cy="946785"/>
          </a:xfrm>
          <a:prstGeom prst="rect">
            <a:avLst/>
          </a:prstGeom>
        </p:spPr>
        <p:txBody>
          <a:bodyPr lIns="0" tIns="0" rIns="0" bIns="0" rtlCol="0" anchor="t">
            <a:spAutoFit/>
          </a:bodyPr>
          <a:lstStyle/>
          <a:p>
            <a:pPr>
              <a:lnSpc>
                <a:spcPts val="2400"/>
              </a:lnSpc>
            </a:pPr>
            <a:r>
              <a:rPr lang="en-US" sz="2400">
                <a:solidFill>
                  <a:srgbClr val="54585A"/>
                </a:solidFill>
                <a:latin typeface="Barlow Italics"/>
              </a:rPr>
              <a:t>“I also feel a sense of </a:t>
            </a:r>
            <a:r>
              <a:rPr lang="en-US" sz="2400">
                <a:solidFill>
                  <a:srgbClr val="F90957"/>
                </a:solidFill>
                <a:latin typeface="Barlow Bold Italics"/>
              </a:rPr>
              <a:t>social responsibility</a:t>
            </a:r>
            <a:r>
              <a:rPr lang="en-US" sz="2400">
                <a:solidFill>
                  <a:srgbClr val="54585A"/>
                </a:solidFill>
                <a:latin typeface="Barlow Italics"/>
              </a:rPr>
              <a:t> just to </a:t>
            </a:r>
            <a:r>
              <a:rPr lang="en-US" sz="2400">
                <a:solidFill>
                  <a:srgbClr val="F90957"/>
                </a:solidFill>
                <a:latin typeface="Barlow Bold Italics"/>
              </a:rPr>
              <a:t>open my house</a:t>
            </a:r>
            <a:r>
              <a:rPr lang="en-US" sz="2400">
                <a:solidFill>
                  <a:srgbClr val="54585A"/>
                </a:solidFill>
                <a:latin typeface="Barlow Italics"/>
              </a:rPr>
              <a:t>.”</a:t>
            </a:r>
          </a:p>
        </p:txBody>
      </p:sp>
      <p:sp>
        <p:nvSpPr>
          <p:cNvPr id="48" name="TextBox 48"/>
          <p:cNvSpPr txBox="1"/>
          <p:nvPr/>
        </p:nvSpPr>
        <p:spPr>
          <a:xfrm>
            <a:off x="1314861" y="3524638"/>
            <a:ext cx="2589968" cy="641985"/>
          </a:xfrm>
          <a:prstGeom prst="rect">
            <a:avLst/>
          </a:prstGeom>
        </p:spPr>
        <p:txBody>
          <a:bodyPr lIns="0" tIns="0" rIns="0" bIns="0" rtlCol="0" anchor="t">
            <a:spAutoFit/>
          </a:bodyPr>
          <a:lstStyle/>
          <a:p>
            <a:pPr>
              <a:lnSpc>
                <a:spcPts val="2400"/>
              </a:lnSpc>
            </a:pPr>
            <a:r>
              <a:rPr lang="en-US" sz="2400">
                <a:solidFill>
                  <a:srgbClr val="54585A"/>
                </a:solidFill>
                <a:latin typeface="Barlow Italics"/>
              </a:rPr>
              <a:t>“</a:t>
            </a:r>
            <a:r>
              <a:rPr lang="en-US" sz="2400">
                <a:solidFill>
                  <a:srgbClr val="F90957"/>
                </a:solidFill>
                <a:latin typeface="Barlow Bold Italics"/>
              </a:rPr>
              <a:t>Isolation</a:t>
            </a:r>
            <a:r>
              <a:rPr lang="en-US" sz="2400">
                <a:solidFill>
                  <a:srgbClr val="54585A"/>
                </a:solidFill>
                <a:latin typeface="Barlow Italics"/>
              </a:rPr>
              <a:t> is a real health contributor.” </a:t>
            </a:r>
          </a:p>
        </p:txBody>
      </p:sp>
      <p:sp>
        <p:nvSpPr>
          <p:cNvPr id="49" name="TextBox 49"/>
          <p:cNvSpPr txBox="1"/>
          <p:nvPr/>
        </p:nvSpPr>
        <p:spPr>
          <a:xfrm>
            <a:off x="4562318" y="3524638"/>
            <a:ext cx="3408974" cy="641985"/>
          </a:xfrm>
          <a:prstGeom prst="rect">
            <a:avLst/>
          </a:prstGeom>
        </p:spPr>
        <p:txBody>
          <a:bodyPr lIns="0" tIns="0" rIns="0" bIns="0" rtlCol="0" anchor="t">
            <a:spAutoFit/>
          </a:bodyPr>
          <a:lstStyle/>
          <a:p>
            <a:pPr>
              <a:lnSpc>
                <a:spcPts val="2400"/>
              </a:lnSpc>
            </a:pPr>
            <a:r>
              <a:rPr lang="en-US" sz="2400">
                <a:solidFill>
                  <a:srgbClr val="54585A"/>
                </a:solidFill>
                <a:latin typeface="Barlow Italics"/>
              </a:rPr>
              <a:t>“It will be wonderful if they want </a:t>
            </a:r>
            <a:r>
              <a:rPr lang="en-US" sz="2400">
                <a:solidFill>
                  <a:srgbClr val="F90957"/>
                </a:solidFill>
                <a:latin typeface="Barlow Bold Italics"/>
              </a:rPr>
              <a:t>social interactions</a:t>
            </a:r>
            <a:r>
              <a:rPr lang="en-US" sz="2400">
                <a:solidFill>
                  <a:srgbClr val="54585A"/>
                </a:solidFill>
                <a:latin typeface="Barlow Italics"/>
              </a:rPr>
              <a:t>.”</a:t>
            </a:r>
          </a:p>
        </p:txBody>
      </p:sp>
      <p:sp>
        <p:nvSpPr>
          <p:cNvPr id="50" name="TextBox 50"/>
          <p:cNvSpPr txBox="1"/>
          <p:nvPr/>
        </p:nvSpPr>
        <p:spPr>
          <a:xfrm>
            <a:off x="10153472" y="3944043"/>
            <a:ext cx="5340960" cy="1251585"/>
          </a:xfrm>
          <a:prstGeom prst="rect">
            <a:avLst/>
          </a:prstGeom>
        </p:spPr>
        <p:txBody>
          <a:bodyPr lIns="0" tIns="0" rIns="0" bIns="0" rtlCol="0" anchor="t">
            <a:spAutoFit/>
          </a:bodyPr>
          <a:lstStyle/>
          <a:p>
            <a:pPr>
              <a:lnSpc>
                <a:spcPts val="2400"/>
              </a:lnSpc>
            </a:pPr>
            <a:r>
              <a:rPr lang="en-US" sz="2400">
                <a:solidFill>
                  <a:srgbClr val="54585A"/>
                </a:solidFill>
                <a:latin typeface="Barlow Italics"/>
              </a:rPr>
              <a:t>“These housing solutions will provide additional </a:t>
            </a:r>
            <a:r>
              <a:rPr lang="en-US" sz="2400">
                <a:solidFill>
                  <a:srgbClr val="F90957"/>
                </a:solidFill>
                <a:latin typeface="Barlow Bold Italics"/>
              </a:rPr>
              <a:t>energy to communities</a:t>
            </a:r>
            <a:r>
              <a:rPr lang="en-US" sz="2400">
                <a:solidFill>
                  <a:srgbClr val="54585A"/>
                </a:solidFill>
                <a:latin typeface="Barlow Italics"/>
              </a:rPr>
              <a:t> - all three options have tremendous </a:t>
            </a:r>
            <a:r>
              <a:rPr lang="en-US" sz="2400">
                <a:solidFill>
                  <a:srgbClr val="F90957"/>
                </a:solidFill>
                <a:latin typeface="Barlow Bold Italics"/>
              </a:rPr>
              <a:t>potential</a:t>
            </a:r>
            <a:r>
              <a:rPr lang="en-US" sz="2400">
                <a:solidFill>
                  <a:srgbClr val="54585A"/>
                </a:solidFill>
                <a:latin typeface="Barlow Italics"/>
              </a:rPr>
              <a:t> and </a:t>
            </a:r>
            <a:r>
              <a:rPr lang="en-US" sz="2400">
                <a:solidFill>
                  <a:srgbClr val="F90957"/>
                </a:solidFill>
                <a:latin typeface="Barlow Bold Italics"/>
              </a:rPr>
              <a:t>benefit for the community</a:t>
            </a:r>
            <a:r>
              <a:rPr lang="en-US" sz="2400">
                <a:solidFill>
                  <a:srgbClr val="54585A"/>
                </a:solidFill>
                <a:latin typeface="Barlow Italics"/>
              </a:rPr>
              <a:t>.”</a:t>
            </a:r>
          </a:p>
        </p:txBody>
      </p:sp>
      <p:sp>
        <p:nvSpPr>
          <p:cNvPr id="51" name="TextBox 51"/>
          <p:cNvSpPr txBox="1"/>
          <p:nvPr/>
        </p:nvSpPr>
        <p:spPr>
          <a:xfrm>
            <a:off x="1343436" y="5706381"/>
            <a:ext cx="4672094" cy="937641"/>
          </a:xfrm>
          <a:prstGeom prst="rect">
            <a:avLst/>
          </a:prstGeom>
        </p:spPr>
        <p:txBody>
          <a:bodyPr lIns="0" tIns="0" rIns="0" bIns="0" rtlCol="0" anchor="t">
            <a:spAutoFit/>
          </a:bodyPr>
          <a:lstStyle/>
          <a:p>
            <a:pPr>
              <a:lnSpc>
                <a:spcPts val="2472"/>
              </a:lnSpc>
            </a:pPr>
            <a:r>
              <a:rPr lang="en-US" sz="2400">
                <a:solidFill>
                  <a:srgbClr val="54585A"/>
                </a:solidFill>
                <a:latin typeface="Barlow Italics"/>
              </a:rPr>
              <a:t>“</a:t>
            </a:r>
            <a:r>
              <a:rPr lang="en-US" sz="2400">
                <a:solidFill>
                  <a:srgbClr val="F90957"/>
                </a:solidFill>
                <a:latin typeface="Barlow Bold Italics"/>
              </a:rPr>
              <a:t>Matchmaking</a:t>
            </a:r>
            <a:r>
              <a:rPr lang="en-US" sz="2400">
                <a:solidFill>
                  <a:srgbClr val="54585A"/>
                </a:solidFill>
                <a:latin typeface="Barlow Italics"/>
              </a:rPr>
              <a:t>, </a:t>
            </a:r>
            <a:r>
              <a:rPr lang="en-US" sz="2400">
                <a:solidFill>
                  <a:srgbClr val="F90957"/>
                </a:solidFill>
                <a:latin typeface="Barlow Bold Italics"/>
              </a:rPr>
              <a:t>support</a:t>
            </a:r>
            <a:r>
              <a:rPr lang="en-US" sz="2400">
                <a:solidFill>
                  <a:srgbClr val="54585A"/>
                </a:solidFill>
                <a:latin typeface="Barlow Italics"/>
              </a:rPr>
              <a:t> and </a:t>
            </a:r>
            <a:r>
              <a:rPr lang="en-US" sz="2400">
                <a:solidFill>
                  <a:srgbClr val="F90957"/>
                </a:solidFill>
                <a:latin typeface="Barlow Bold Italics"/>
              </a:rPr>
              <a:t>trial</a:t>
            </a:r>
            <a:r>
              <a:rPr lang="en-US" sz="2400">
                <a:solidFill>
                  <a:srgbClr val="F90957"/>
                </a:solidFill>
                <a:latin typeface="Barlow Italics"/>
              </a:rPr>
              <a:t> </a:t>
            </a:r>
            <a:r>
              <a:rPr lang="en-US" sz="2400">
                <a:solidFill>
                  <a:srgbClr val="F90957"/>
                </a:solidFill>
                <a:latin typeface="Barlow Bold Italics"/>
              </a:rPr>
              <a:t>periods</a:t>
            </a:r>
            <a:r>
              <a:rPr lang="en-US" sz="2400">
                <a:solidFill>
                  <a:srgbClr val="54585A"/>
                </a:solidFill>
                <a:latin typeface="Barlow Italics"/>
              </a:rPr>
              <a:t> offer ‘</a:t>
            </a:r>
            <a:r>
              <a:rPr lang="en-US" sz="2400">
                <a:solidFill>
                  <a:srgbClr val="F90957"/>
                </a:solidFill>
                <a:latin typeface="Barlow Bold Italics"/>
              </a:rPr>
              <a:t>safety</a:t>
            </a:r>
            <a:r>
              <a:rPr lang="en-US" sz="2400">
                <a:solidFill>
                  <a:srgbClr val="54585A"/>
                </a:solidFill>
                <a:latin typeface="Barlow Italics"/>
              </a:rPr>
              <a:t>’ from the risk of hurting or upsetting someone.”</a:t>
            </a:r>
          </a:p>
        </p:txBody>
      </p:sp>
      <p:sp>
        <p:nvSpPr>
          <p:cNvPr id="54" name="Freeform 2">
            <a:extLst>
              <a:ext uri="{FF2B5EF4-FFF2-40B4-BE49-F238E27FC236}">
                <a16:creationId xmlns:a16="http://schemas.microsoft.com/office/drawing/2014/main" id="{584A0AF0-A331-4DC7-9EAE-F2D3A4BD8D62}"/>
              </a:ext>
            </a:extLst>
          </p:cNvPr>
          <p:cNvSpPr/>
          <p:nvPr/>
        </p:nvSpPr>
        <p:spPr>
          <a:xfrm>
            <a:off x="14325600" y="9433080"/>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7"/>
            <a:stretch>
              <a:fillRect/>
            </a:stretch>
          </a:blipFill>
        </p:spPr>
      </p:sp>
      <p:sp>
        <p:nvSpPr>
          <p:cNvPr id="55" name="Freeform 3">
            <a:extLst>
              <a:ext uri="{FF2B5EF4-FFF2-40B4-BE49-F238E27FC236}">
                <a16:creationId xmlns:a16="http://schemas.microsoft.com/office/drawing/2014/main" id="{B97C5766-F6A6-4C88-A13C-8DBB7249C826}"/>
              </a:ext>
            </a:extLst>
          </p:cNvPr>
          <p:cNvSpPr/>
          <p:nvPr/>
        </p:nvSpPr>
        <p:spPr>
          <a:xfrm>
            <a:off x="16438859" y="9433080"/>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8"/>
            <a:stretch>
              <a:fillRect b="-17342"/>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4386465" y="9049228"/>
            <a:ext cx="3775777" cy="1237772"/>
            <a:chOff x="0" y="0"/>
            <a:chExt cx="5034369" cy="1650362"/>
          </a:xfrm>
        </p:grpSpPr>
        <p:sp>
          <p:nvSpPr>
            <p:cNvPr id="3" name="Freeform 3"/>
            <p:cNvSpPr/>
            <p:nvPr/>
          </p:nvSpPr>
          <p:spPr>
            <a:xfrm flipH="1">
              <a:off x="3080185" y="124535"/>
              <a:ext cx="1954184" cy="1525827"/>
            </a:xfrm>
            <a:custGeom>
              <a:avLst/>
              <a:gdLst/>
              <a:ahLst/>
              <a:cxnLst/>
              <a:rect l="l" t="t" r="r" b="b"/>
              <a:pathLst>
                <a:path w="1954184" h="1525827">
                  <a:moveTo>
                    <a:pt x="1954184" y="0"/>
                  </a:moveTo>
                  <a:lnTo>
                    <a:pt x="0" y="0"/>
                  </a:lnTo>
                  <a:lnTo>
                    <a:pt x="0" y="1525827"/>
                  </a:lnTo>
                  <a:lnTo>
                    <a:pt x="1954184" y="1525827"/>
                  </a:lnTo>
                  <a:lnTo>
                    <a:pt x="1954184" y="0"/>
                  </a:lnTo>
                  <a:close/>
                </a:path>
              </a:pathLst>
            </a:custGeom>
            <a:blipFill>
              <a:blip r:embed="rId3">
                <a:alphaModFix amt="54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617830" y="316080"/>
              <a:ext cx="1787982" cy="1334282"/>
            </a:xfrm>
            <a:custGeom>
              <a:avLst/>
              <a:gdLst/>
              <a:ahLst/>
              <a:cxnLst/>
              <a:rect l="l" t="t" r="r" b="b"/>
              <a:pathLst>
                <a:path w="1787982" h="1334282">
                  <a:moveTo>
                    <a:pt x="0" y="0"/>
                  </a:moveTo>
                  <a:lnTo>
                    <a:pt x="1787983" y="0"/>
                  </a:lnTo>
                  <a:lnTo>
                    <a:pt x="1787983" y="1334282"/>
                  </a:lnTo>
                  <a:lnTo>
                    <a:pt x="0" y="1334282"/>
                  </a:lnTo>
                  <a:lnTo>
                    <a:pt x="0" y="0"/>
                  </a:lnTo>
                  <a:close/>
                </a:path>
              </a:pathLst>
            </a:custGeom>
            <a:blipFill>
              <a:blip r:embed="rId5">
                <a:alphaModFix amt="54000"/>
                <a:extLst>
                  <a:ext uri="{96DAC541-7B7A-43D3-8B79-37D633B846F1}">
                    <asvg:svgBlip xmlns:asvg="http://schemas.microsoft.com/office/drawing/2016/SVG/main" r:embed="rId6"/>
                  </a:ext>
                </a:extLst>
              </a:blip>
              <a:stretch>
                <a:fillRect/>
              </a:stretch>
            </a:blipFill>
          </p:spPr>
        </p:sp>
        <p:sp>
          <p:nvSpPr>
            <p:cNvPr id="5" name="Freeform 5"/>
            <p:cNvSpPr/>
            <p:nvPr/>
          </p:nvSpPr>
          <p:spPr>
            <a:xfrm>
              <a:off x="0" y="0"/>
              <a:ext cx="1744108" cy="1650362"/>
            </a:xfrm>
            <a:custGeom>
              <a:avLst/>
              <a:gdLst/>
              <a:ahLst/>
              <a:cxnLst/>
              <a:rect l="l" t="t" r="r" b="b"/>
              <a:pathLst>
                <a:path w="1744108" h="1650362">
                  <a:moveTo>
                    <a:pt x="0" y="0"/>
                  </a:moveTo>
                  <a:lnTo>
                    <a:pt x="1744108" y="0"/>
                  </a:lnTo>
                  <a:lnTo>
                    <a:pt x="1744108" y="1650362"/>
                  </a:lnTo>
                  <a:lnTo>
                    <a:pt x="0" y="1650362"/>
                  </a:lnTo>
                  <a:lnTo>
                    <a:pt x="0" y="0"/>
                  </a:lnTo>
                  <a:close/>
                </a:path>
              </a:pathLst>
            </a:custGeom>
            <a:blipFill>
              <a:blip r:embed="rId7">
                <a:alphaModFix amt="54000"/>
                <a:extLst>
                  <a:ext uri="{96DAC541-7B7A-43D3-8B79-37D633B846F1}">
                    <asvg:svgBlip xmlns:asvg="http://schemas.microsoft.com/office/drawing/2016/SVG/main" r:embed="rId8"/>
                  </a:ext>
                </a:extLst>
              </a:blip>
              <a:stretch>
                <a:fillRect/>
              </a:stretch>
            </a:blipFill>
          </p:spPr>
        </p:sp>
      </p:grpSp>
      <p:grpSp>
        <p:nvGrpSpPr>
          <p:cNvPr id="6" name="Group 6"/>
          <p:cNvGrpSpPr/>
          <p:nvPr/>
        </p:nvGrpSpPr>
        <p:grpSpPr>
          <a:xfrm>
            <a:off x="10673291" y="9049228"/>
            <a:ext cx="3775777" cy="1237772"/>
            <a:chOff x="0" y="0"/>
            <a:chExt cx="5034369" cy="1650362"/>
          </a:xfrm>
        </p:grpSpPr>
        <p:sp>
          <p:nvSpPr>
            <p:cNvPr id="7" name="Freeform 7"/>
            <p:cNvSpPr/>
            <p:nvPr/>
          </p:nvSpPr>
          <p:spPr>
            <a:xfrm flipH="1">
              <a:off x="3080185" y="124535"/>
              <a:ext cx="1954184" cy="1525827"/>
            </a:xfrm>
            <a:custGeom>
              <a:avLst/>
              <a:gdLst/>
              <a:ahLst/>
              <a:cxnLst/>
              <a:rect l="l" t="t" r="r" b="b"/>
              <a:pathLst>
                <a:path w="1954184" h="1525827">
                  <a:moveTo>
                    <a:pt x="1954184" y="0"/>
                  </a:moveTo>
                  <a:lnTo>
                    <a:pt x="0" y="0"/>
                  </a:lnTo>
                  <a:lnTo>
                    <a:pt x="0" y="1525827"/>
                  </a:lnTo>
                  <a:lnTo>
                    <a:pt x="1954184" y="1525827"/>
                  </a:lnTo>
                  <a:lnTo>
                    <a:pt x="1954184" y="0"/>
                  </a:lnTo>
                  <a:close/>
                </a:path>
              </a:pathLst>
            </a:custGeom>
            <a:blipFill>
              <a:blip r:embed="rId3">
                <a:alphaModFix amt="54000"/>
                <a:extLst>
                  <a:ext uri="{96DAC541-7B7A-43D3-8B79-37D633B846F1}">
                    <asvg:svgBlip xmlns:asvg="http://schemas.microsoft.com/office/drawing/2016/SVG/main" r:embed="rId4"/>
                  </a:ext>
                </a:extLst>
              </a:blip>
              <a:stretch>
                <a:fillRect/>
              </a:stretch>
            </a:blipFill>
          </p:spPr>
        </p:sp>
        <p:sp>
          <p:nvSpPr>
            <p:cNvPr id="8" name="Freeform 8"/>
            <p:cNvSpPr/>
            <p:nvPr/>
          </p:nvSpPr>
          <p:spPr>
            <a:xfrm>
              <a:off x="1617830" y="316080"/>
              <a:ext cx="1787982" cy="1334282"/>
            </a:xfrm>
            <a:custGeom>
              <a:avLst/>
              <a:gdLst/>
              <a:ahLst/>
              <a:cxnLst/>
              <a:rect l="l" t="t" r="r" b="b"/>
              <a:pathLst>
                <a:path w="1787982" h="1334282">
                  <a:moveTo>
                    <a:pt x="0" y="0"/>
                  </a:moveTo>
                  <a:lnTo>
                    <a:pt x="1787983" y="0"/>
                  </a:lnTo>
                  <a:lnTo>
                    <a:pt x="1787983" y="1334282"/>
                  </a:lnTo>
                  <a:lnTo>
                    <a:pt x="0" y="1334282"/>
                  </a:lnTo>
                  <a:lnTo>
                    <a:pt x="0" y="0"/>
                  </a:lnTo>
                  <a:close/>
                </a:path>
              </a:pathLst>
            </a:custGeom>
            <a:blipFill>
              <a:blip r:embed="rId5">
                <a:alphaModFix amt="54000"/>
                <a:extLst>
                  <a:ext uri="{96DAC541-7B7A-43D3-8B79-37D633B846F1}">
                    <asvg:svgBlip xmlns:asvg="http://schemas.microsoft.com/office/drawing/2016/SVG/main" r:embed="rId6"/>
                  </a:ext>
                </a:extLst>
              </a:blip>
              <a:stretch>
                <a:fillRect/>
              </a:stretch>
            </a:blipFill>
          </p:spPr>
        </p:sp>
        <p:sp>
          <p:nvSpPr>
            <p:cNvPr id="9" name="Freeform 9"/>
            <p:cNvSpPr/>
            <p:nvPr/>
          </p:nvSpPr>
          <p:spPr>
            <a:xfrm>
              <a:off x="0" y="0"/>
              <a:ext cx="1744108" cy="1650362"/>
            </a:xfrm>
            <a:custGeom>
              <a:avLst/>
              <a:gdLst/>
              <a:ahLst/>
              <a:cxnLst/>
              <a:rect l="l" t="t" r="r" b="b"/>
              <a:pathLst>
                <a:path w="1744108" h="1650362">
                  <a:moveTo>
                    <a:pt x="0" y="0"/>
                  </a:moveTo>
                  <a:lnTo>
                    <a:pt x="1744108" y="0"/>
                  </a:lnTo>
                  <a:lnTo>
                    <a:pt x="1744108" y="1650362"/>
                  </a:lnTo>
                  <a:lnTo>
                    <a:pt x="0" y="1650362"/>
                  </a:lnTo>
                  <a:lnTo>
                    <a:pt x="0" y="0"/>
                  </a:lnTo>
                  <a:close/>
                </a:path>
              </a:pathLst>
            </a:custGeom>
            <a:blipFill>
              <a:blip r:embed="rId7">
                <a:alphaModFix amt="54000"/>
                <a:extLst>
                  <a:ext uri="{96DAC541-7B7A-43D3-8B79-37D633B846F1}">
                    <asvg:svgBlip xmlns:asvg="http://schemas.microsoft.com/office/drawing/2016/SVG/main" r:embed="rId8"/>
                  </a:ext>
                </a:extLst>
              </a:blip>
              <a:stretch>
                <a:fillRect/>
              </a:stretch>
            </a:blipFill>
          </p:spPr>
        </p:sp>
      </p:grpSp>
      <p:sp>
        <p:nvSpPr>
          <p:cNvPr id="10" name="TextBox 10"/>
          <p:cNvSpPr txBox="1"/>
          <p:nvPr/>
        </p:nvSpPr>
        <p:spPr>
          <a:xfrm>
            <a:off x="1554204" y="7625559"/>
            <a:ext cx="6428237" cy="785495"/>
          </a:xfrm>
          <a:prstGeom prst="rect">
            <a:avLst/>
          </a:prstGeom>
        </p:spPr>
        <p:txBody>
          <a:bodyPr lIns="0" tIns="0" rIns="0" bIns="0" rtlCol="0" anchor="t">
            <a:spAutoFit/>
          </a:bodyPr>
          <a:lstStyle/>
          <a:p>
            <a:pPr>
              <a:lnSpc>
                <a:spcPts val="2799"/>
              </a:lnSpc>
            </a:pPr>
            <a:r>
              <a:rPr lang="en-US" sz="2799">
                <a:solidFill>
                  <a:srgbClr val="54585A"/>
                </a:solidFill>
                <a:latin typeface="DIN Next Italics"/>
              </a:rPr>
              <a:t>“The older I get, the more </a:t>
            </a:r>
            <a:r>
              <a:rPr lang="en-US" sz="2799">
                <a:solidFill>
                  <a:srgbClr val="F90957"/>
                </a:solidFill>
                <a:latin typeface="DIN Next Bold Italics"/>
              </a:rPr>
              <a:t>difficult </a:t>
            </a:r>
            <a:r>
              <a:rPr lang="en-US" sz="2799">
                <a:solidFill>
                  <a:srgbClr val="54585A"/>
                </a:solidFill>
                <a:latin typeface="DIN Next Italics"/>
              </a:rPr>
              <a:t>it is for me to do this. </a:t>
            </a:r>
            <a:r>
              <a:rPr lang="en-US" sz="2799">
                <a:solidFill>
                  <a:srgbClr val="F90957"/>
                </a:solidFill>
                <a:latin typeface="DIN Next Bold Italics"/>
              </a:rPr>
              <a:t>I want a quick process</a:t>
            </a:r>
            <a:r>
              <a:rPr lang="en-US" sz="2799">
                <a:solidFill>
                  <a:srgbClr val="54585A"/>
                </a:solidFill>
                <a:latin typeface="DIN Next Italics"/>
              </a:rPr>
              <a:t>!”</a:t>
            </a:r>
          </a:p>
        </p:txBody>
      </p:sp>
      <p:sp>
        <p:nvSpPr>
          <p:cNvPr id="11" name="TextBox 11"/>
          <p:cNvSpPr txBox="1"/>
          <p:nvPr/>
        </p:nvSpPr>
        <p:spPr>
          <a:xfrm>
            <a:off x="10673291" y="7625559"/>
            <a:ext cx="6953387" cy="1137920"/>
          </a:xfrm>
          <a:prstGeom prst="rect">
            <a:avLst/>
          </a:prstGeom>
        </p:spPr>
        <p:txBody>
          <a:bodyPr lIns="0" tIns="0" rIns="0" bIns="0" rtlCol="0" anchor="t">
            <a:spAutoFit/>
          </a:bodyPr>
          <a:lstStyle/>
          <a:p>
            <a:pPr>
              <a:lnSpc>
                <a:spcPts val="2799"/>
              </a:lnSpc>
            </a:pPr>
            <a:r>
              <a:rPr lang="en-US" sz="2799">
                <a:solidFill>
                  <a:srgbClr val="54585A"/>
                </a:solidFill>
                <a:latin typeface="DIN Next Italics"/>
              </a:rPr>
              <a:t>“A coach house or secondary suite wasn’t an option; the </a:t>
            </a:r>
            <a:r>
              <a:rPr lang="en-US" sz="2799">
                <a:solidFill>
                  <a:srgbClr val="F90957"/>
                </a:solidFill>
                <a:latin typeface="DIN Next Bold Italics"/>
              </a:rPr>
              <a:t>by-laws don’t make it workable</a:t>
            </a:r>
            <a:r>
              <a:rPr lang="en-US" sz="2799">
                <a:solidFill>
                  <a:srgbClr val="54585A"/>
                </a:solidFill>
                <a:latin typeface="DIN Next Italics"/>
              </a:rPr>
              <a:t>. New regulations only affect new builds.”</a:t>
            </a:r>
          </a:p>
        </p:txBody>
      </p:sp>
      <p:sp>
        <p:nvSpPr>
          <p:cNvPr id="12" name="TextBox 12"/>
          <p:cNvSpPr txBox="1"/>
          <p:nvPr/>
        </p:nvSpPr>
        <p:spPr>
          <a:xfrm>
            <a:off x="1451530" y="8684578"/>
            <a:ext cx="6428238" cy="1077218"/>
          </a:xfrm>
          <a:prstGeom prst="rect">
            <a:avLst/>
          </a:prstGeom>
        </p:spPr>
        <p:txBody>
          <a:bodyPr wrap="square" lIns="0" tIns="0" rIns="0" bIns="0" rtlCol="0" anchor="t">
            <a:spAutoFit/>
          </a:bodyPr>
          <a:lstStyle/>
          <a:p>
            <a:pPr>
              <a:lnSpc>
                <a:spcPts val="2799"/>
              </a:lnSpc>
            </a:pPr>
            <a:r>
              <a:rPr lang="en-US" sz="2799" dirty="0">
                <a:solidFill>
                  <a:srgbClr val="54585A"/>
                </a:solidFill>
                <a:latin typeface="DIN Next Italics"/>
              </a:rPr>
              <a:t>“We </a:t>
            </a:r>
            <a:r>
              <a:rPr lang="en-US" sz="2799" dirty="0">
                <a:solidFill>
                  <a:srgbClr val="F90957"/>
                </a:solidFill>
                <a:latin typeface="DIN Next Bold Italics"/>
              </a:rPr>
              <a:t>shouldn’t have</a:t>
            </a:r>
            <a:r>
              <a:rPr lang="en-US" sz="2799" dirty="0">
                <a:solidFill>
                  <a:srgbClr val="54585A"/>
                </a:solidFill>
                <a:latin typeface="DIN Next Italics"/>
              </a:rPr>
              <a:t> had to go through the stage of </a:t>
            </a:r>
            <a:r>
              <a:rPr lang="en-US" sz="2799" dirty="0">
                <a:solidFill>
                  <a:srgbClr val="F90957"/>
                </a:solidFill>
                <a:latin typeface="DIN Next Bold Italics"/>
              </a:rPr>
              <a:t>submitting a plan</a:t>
            </a:r>
            <a:r>
              <a:rPr lang="en-US" sz="2799" dirty="0">
                <a:solidFill>
                  <a:srgbClr val="54585A"/>
                </a:solidFill>
                <a:latin typeface="DIN Next Italics"/>
              </a:rPr>
              <a:t> before </a:t>
            </a:r>
            <a:r>
              <a:rPr lang="en-US" sz="2799" dirty="0">
                <a:solidFill>
                  <a:srgbClr val="F90957"/>
                </a:solidFill>
                <a:latin typeface="DIN Next Bold Italics"/>
              </a:rPr>
              <a:t>finding out it that it isn’t even feasible</a:t>
            </a:r>
            <a:r>
              <a:rPr lang="en-US" sz="2799" dirty="0">
                <a:solidFill>
                  <a:srgbClr val="54585A"/>
                </a:solidFill>
                <a:latin typeface="DIN Next Italics"/>
              </a:rPr>
              <a:t>.”</a:t>
            </a:r>
          </a:p>
        </p:txBody>
      </p:sp>
      <p:sp>
        <p:nvSpPr>
          <p:cNvPr id="13" name="Freeform 13"/>
          <p:cNvSpPr/>
          <p:nvPr/>
        </p:nvSpPr>
        <p:spPr>
          <a:xfrm>
            <a:off x="1303251" y="7415812"/>
            <a:ext cx="1564346" cy="2406686"/>
          </a:xfrm>
          <a:custGeom>
            <a:avLst/>
            <a:gdLst/>
            <a:ahLst/>
            <a:cxnLst/>
            <a:rect l="l" t="t" r="r" b="b"/>
            <a:pathLst>
              <a:path w="1564346" h="2406686">
                <a:moveTo>
                  <a:pt x="0" y="0"/>
                </a:moveTo>
                <a:lnTo>
                  <a:pt x="1564346" y="0"/>
                </a:lnTo>
                <a:lnTo>
                  <a:pt x="1564346" y="2406685"/>
                </a:lnTo>
                <a:lnTo>
                  <a:pt x="0" y="24066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028700" y="7225115"/>
            <a:ext cx="487404" cy="381394"/>
          </a:xfrm>
          <a:custGeom>
            <a:avLst/>
            <a:gdLst/>
            <a:ahLst/>
            <a:cxnLst/>
            <a:rect l="l" t="t" r="r" b="b"/>
            <a:pathLst>
              <a:path w="487404" h="381394">
                <a:moveTo>
                  <a:pt x="0" y="0"/>
                </a:moveTo>
                <a:lnTo>
                  <a:pt x="487404" y="0"/>
                </a:lnTo>
                <a:lnTo>
                  <a:pt x="487404" y="381394"/>
                </a:lnTo>
                <a:lnTo>
                  <a:pt x="0" y="38139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1028700" y="3945674"/>
            <a:ext cx="8115300" cy="270510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Bold"/>
              </a:rPr>
              <a:t>Permit approval</a:t>
            </a:r>
            <a:r>
              <a:rPr lang="en-US" sz="3600">
                <a:solidFill>
                  <a:srgbClr val="54585A"/>
                </a:solidFill>
                <a:latin typeface="Barlow"/>
              </a:rPr>
              <a:t> processes</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Restrictive </a:t>
            </a:r>
            <a:r>
              <a:rPr lang="en-US" sz="3600">
                <a:solidFill>
                  <a:srgbClr val="54585A"/>
                </a:solidFill>
                <a:latin typeface="Barlow Bold"/>
              </a:rPr>
              <a:t>zoning bylaws</a:t>
            </a:r>
          </a:p>
          <a:p>
            <a:pPr>
              <a:lnSpc>
                <a:spcPts val="2160"/>
              </a:lnSpc>
            </a:pPr>
            <a:endParaRPr lang="en-US" sz="3600">
              <a:solidFill>
                <a:srgbClr val="54585A"/>
              </a:solidFill>
              <a:latin typeface="Barlow Bold"/>
            </a:endParaRPr>
          </a:p>
          <a:p>
            <a:pPr marL="777240" lvl="1" indent="-388620">
              <a:lnSpc>
                <a:spcPts val="4320"/>
              </a:lnSpc>
              <a:buFont typeface="Arial"/>
              <a:buChar char="•"/>
            </a:pPr>
            <a:r>
              <a:rPr lang="en-US" sz="3600">
                <a:solidFill>
                  <a:srgbClr val="54585A"/>
                </a:solidFill>
                <a:latin typeface="Barlow Bold"/>
              </a:rPr>
              <a:t>High costs</a:t>
            </a:r>
            <a:r>
              <a:rPr lang="en-US" sz="3600">
                <a:solidFill>
                  <a:srgbClr val="54585A"/>
                </a:solidFill>
                <a:latin typeface="Barlow"/>
              </a:rPr>
              <a:t> of bringing existing secondary suites </a:t>
            </a:r>
            <a:r>
              <a:rPr lang="en-US" sz="3600">
                <a:solidFill>
                  <a:srgbClr val="54585A"/>
                </a:solidFill>
                <a:latin typeface="Barlow Bold"/>
              </a:rPr>
              <a:t>up to building code</a:t>
            </a:r>
          </a:p>
        </p:txBody>
      </p:sp>
      <p:sp>
        <p:nvSpPr>
          <p:cNvPr id="16" name="Freeform 16"/>
          <p:cNvSpPr/>
          <p:nvPr/>
        </p:nvSpPr>
        <p:spPr>
          <a:xfrm>
            <a:off x="433639" y="3950343"/>
            <a:ext cx="680731" cy="680731"/>
          </a:xfrm>
          <a:custGeom>
            <a:avLst/>
            <a:gdLst/>
            <a:ahLst/>
            <a:cxnLst/>
            <a:rect l="l" t="t" r="r" b="b"/>
            <a:pathLst>
              <a:path w="680731" h="680731">
                <a:moveTo>
                  <a:pt x="0" y="0"/>
                </a:moveTo>
                <a:lnTo>
                  <a:pt x="680731" y="0"/>
                </a:lnTo>
                <a:lnTo>
                  <a:pt x="680731" y="680731"/>
                </a:lnTo>
                <a:lnTo>
                  <a:pt x="0" y="6807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16459199" y="3493154"/>
            <a:ext cx="1043222" cy="935505"/>
          </a:xfrm>
          <a:custGeom>
            <a:avLst/>
            <a:gdLst/>
            <a:ahLst/>
            <a:cxnLst/>
            <a:rect l="l" t="t" r="r" b="b"/>
            <a:pathLst>
              <a:path w="1391674" h="1370799">
                <a:moveTo>
                  <a:pt x="0" y="0"/>
                </a:moveTo>
                <a:lnTo>
                  <a:pt x="1391674" y="0"/>
                </a:lnTo>
                <a:lnTo>
                  <a:pt x="1391674" y="1370799"/>
                </a:lnTo>
                <a:lnTo>
                  <a:pt x="0" y="13707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TextBox 18"/>
          <p:cNvSpPr txBox="1"/>
          <p:nvPr/>
        </p:nvSpPr>
        <p:spPr>
          <a:xfrm>
            <a:off x="10458484" y="3071036"/>
            <a:ext cx="6348101" cy="4067175"/>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Bold"/>
              </a:rPr>
              <a:t>Streamlined approval processes</a:t>
            </a:r>
            <a:r>
              <a:rPr lang="en-US" sz="3600">
                <a:solidFill>
                  <a:srgbClr val="54585A"/>
                </a:solidFill>
                <a:latin typeface="Barlow"/>
              </a:rPr>
              <a:t> with </a:t>
            </a:r>
            <a:r>
              <a:rPr lang="en-US" sz="3600">
                <a:solidFill>
                  <a:srgbClr val="54585A"/>
                </a:solidFill>
                <a:latin typeface="Barlow Bold"/>
              </a:rPr>
              <a:t>guides     </a:t>
            </a:r>
            <a:r>
              <a:rPr lang="en-US" sz="3600">
                <a:solidFill>
                  <a:srgbClr val="54585A"/>
                </a:solidFill>
                <a:latin typeface="Barlow"/>
              </a:rPr>
              <a:t> for implementation</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A </a:t>
            </a:r>
            <a:r>
              <a:rPr lang="en-US" sz="3600">
                <a:solidFill>
                  <a:srgbClr val="54585A"/>
                </a:solidFill>
                <a:latin typeface="Barlow Bold"/>
              </a:rPr>
              <a:t>navigator</a:t>
            </a:r>
            <a:r>
              <a:rPr lang="en-US" sz="3600">
                <a:solidFill>
                  <a:srgbClr val="54585A"/>
                </a:solidFill>
                <a:latin typeface="Barlow"/>
              </a:rPr>
              <a:t> for the approvals process (either within municipality or matchmaking organization)</a:t>
            </a:r>
          </a:p>
        </p:txBody>
      </p:sp>
      <p:sp>
        <p:nvSpPr>
          <p:cNvPr id="19" name="Freeform 19"/>
          <p:cNvSpPr/>
          <p:nvPr/>
        </p:nvSpPr>
        <p:spPr>
          <a:xfrm>
            <a:off x="16701497" y="5668764"/>
            <a:ext cx="800924" cy="800924"/>
          </a:xfrm>
          <a:custGeom>
            <a:avLst/>
            <a:gdLst/>
            <a:ahLst/>
            <a:cxnLst/>
            <a:rect l="l" t="t" r="r" b="b"/>
            <a:pathLst>
              <a:path w="800924" h="800924">
                <a:moveTo>
                  <a:pt x="0" y="0"/>
                </a:moveTo>
                <a:lnTo>
                  <a:pt x="800925" y="0"/>
                </a:lnTo>
                <a:lnTo>
                  <a:pt x="800925" y="800924"/>
                </a:lnTo>
                <a:lnTo>
                  <a:pt x="0" y="8009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400775" y="5708520"/>
            <a:ext cx="713595" cy="761168"/>
          </a:xfrm>
          <a:custGeom>
            <a:avLst/>
            <a:gdLst/>
            <a:ahLst/>
            <a:cxnLst/>
            <a:rect l="l" t="t" r="r" b="b"/>
            <a:pathLst>
              <a:path w="713595" h="761168">
                <a:moveTo>
                  <a:pt x="0" y="0"/>
                </a:moveTo>
                <a:lnTo>
                  <a:pt x="713595" y="0"/>
                </a:lnTo>
                <a:lnTo>
                  <a:pt x="713595" y="761168"/>
                </a:lnTo>
                <a:lnTo>
                  <a:pt x="0" y="76116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486317" y="4833367"/>
            <a:ext cx="542512" cy="542512"/>
          </a:xfrm>
          <a:custGeom>
            <a:avLst/>
            <a:gdLst/>
            <a:ahLst/>
            <a:cxnLst/>
            <a:rect l="l" t="t" r="r" b="b"/>
            <a:pathLst>
              <a:path w="542512" h="542512">
                <a:moveTo>
                  <a:pt x="0" y="0"/>
                </a:moveTo>
                <a:lnTo>
                  <a:pt x="542512" y="0"/>
                </a:lnTo>
                <a:lnTo>
                  <a:pt x="542512" y="542512"/>
                </a:lnTo>
                <a:lnTo>
                  <a:pt x="0" y="54251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TextBox 22"/>
          <p:cNvSpPr txBox="1"/>
          <p:nvPr/>
        </p:nvSpPr>
        <p:spPr>
          <a:xfrm>
            <a:off x="1167048" y="722832"/>
            <a:ext cx="13425437"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Local government challenges</a:t>
            </a:r>
          </a:p>
        </p:txBody>
      </p:sp>
      <p:sp>
        <p:nvSpPr>
          <p:cNvPr id="23" name="TextBox 23"/>
          <p:cNvSpPr txBox="1"/>
          <p:nvPr/>
        </p:nvSpPr>
        <p:spPr>
          <a:xfrm>
            <a:off x="1167048" y="2247769"/>
            <a:ext cx="8301595" cy="14478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Participants expressed  frustration + confusion about</a:t>
            </a:r>
          </a:p>
        </p:txBody>
      </p:sp>
      <p:sp>
        <p:nvSpPr>
          <p:cNvPr id="24" name="TextBox 24"/>
          <p:cNvSpPr txBox="1"/>
          <p:nvPr/>
        </p:nvSpPr>
        <p:spPr>
          <a:xfrm>
            <a:off x="10458484" y="2247769"/>
            <a:ext cx="5584086"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Possible solutions</a:t>
            </a:r>
          </a:p>
        </p:txBody>
      </p:sp>
      <p:sp>
        <p:nvSpPr>
          <p:cNvPr id="27" name="Freeform 2">
            <a:extLst>
              <a:ext uri="{FF2B5EF4-FFF2-40B4-BE49-F238E27FC236}">
                <a16:creationId xmlns:a16="http://schemas.microsoft.com/office/drawing/2014/main" id="{26CEA5C0-231C-4779-BA7F-9CEF2918319B}"/>
              </a:ext>
            </a:extLst>
          </p:cNvPr>
          <p:cNvSpPr/>
          <p:nvPr/>
        </p:nvSpPr>
        <p:spPr>
          <a:xfrm>
            <a:off x="14386465" y="408283"/>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23"/>
            <a:stretch>
              <a:fillRect/>
            </a:stretch>
          </a:blipFill>
        </p:spPr>
      </p:sp>
      <p:sp>
        <p:nvSpPr>
          <p:cNvPr id="28" name="Freeform 3">
            <a:extLst>
              <a:ext uri="{FF2B5EF4-FFF2-40B4-BE49-F238E27FC236}">
                <a16:creationId xmlns:a16="http://schemas.microsoft.com/office/drawing/2014/main" id="{A2F470C7-D138-4BD1-AD0C-D2181A24872D}"/>
              </a:ext>
            </a:extLst>
          </p:cNvPr>
          <p:cNvSpPr/>
          <p:nvPr/>
        </p:nvSpPr>
        <p:spPr>
          <a:xfrm>
            <a:off x="16499724" y="408283"/>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4"/>
            <a:stretch>
              <a:fillRect b="-17342"/>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flipV="1">
            <a:off x="15604321" y="-1168662"/>
            <a:ext cx="3200342" cy="5641629"/>
          </a:xfrm>
          <a:custGeom>
            <a:avLst/>
            <a:gdLst/>
            <a:ahLst/>
            <a:cxnLst/>
            <a:rect l="l" t="t" r="r" b="b"/>
            <a:pathLst>
              <a:path w="3200342" h="5641629">
                <a:moveTo>
                  <a:pt x="0" y="5641629"/>
                </a:moveTo>
                <a:lnTo>
                  <a:pt x="3200342" y="5641629"/>
                </a:lnTo>
                <a:lnTo>
                  <a:pt x="3200342" y="0"/>
                </a:lnTo>
                <a:lnTo>
                  <a:pt x="0" y="0"/>
                </a:lnTo>
                <a:lnTo>
                  <a:pt x="0" y="564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219200" y="876300"/>
            <a:ext cx="14538665" cy="775853"/>
          </a:xfrm>
          <a:prstGeom prst="rect">
            <a:avLst/>
          </a:prstGeom>
        </p:spPr>
        <p:txBody>
          <a:bodyPr lIns="0" tIns="0" rIns="0" bIns="0" rtlCol="0" anchor="t">
            <a:spAutoFit/>
          </a:bodyPr>
          <a:lstStyle/>
          <a:p>
            <a:pPr marL="0" lvl="0" indent="0">
              <a:lnSpc>
                <a:spcPts val="6599"/>
              </a:lnSpc>
            </a:pPr>
            <a:r>
              <a:rPr lang="en-US" sz="5499" dirty="0">
                <a:solidFill>
                  <a:srgbClr val="61B0BC"/>
                </a:solidFill>
                <a:latin typeface="Barlow Bold"/>
              </a:rPr>
              <a:t>Acknowledgements</a:t>
            </a:r>
          </a:p>
        </p:txBody>
      </p:sp>
      <p:sp>
        <p:nvSpPr>
          <p:cNvPr id="8" name="Freeform 2">
            <a:extLst>
              <a:ext uri="{FF2B5EF4-FFF2-40B4-BE49-F238E27FC236}">
                <a16:creationId xmlns:a16="http://schemas.microsoft.com/office/drawing/2014/main" id="{CB5A563A-3274-482F-9AC4-F790996FEE58}"/>
              </a:ext>
            </a:extLst>
          </p:cNvPr>
          <p:cNvSpPr/>
          <p:nvPr/>
        </p:nvSpPr>
        <p:spPr>
          <a:xfrm>
            <a:off x="325141" y="9138694"/>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5"/>
            <a:stretch>
              <a:fillRect/>
            </a:stretch>
          </a:blipFill>
        </p:spPr>
      </p:sp>
      <p:sp>
        <p:nvSpPr>
          <p:cNvPr id="9" name="Freeform 3">
            <a:extLst>
              <a:ext uri="{FF2B5EF4-FFF2-40B4-BE49-F238E27FC236}">
                <a16:creationId xmlns:a16="http://schemas.microsoft.com/office/drawing/2014/main" id="{55DB4D16-CABF-4EDC-B4D2-FA7A43A0FF2C}"/>
              </a:ext>
            </a:extLst>
          </p:cNvPr>
          <p:cNvSpPr/>
          <p:nvPr/>
        </p:nvSpPr>
        <p:spPr>
          <a:xfrm>
            <a:off x="2975094" y="9138694"/>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6"/>
            <a:stretch>
              <a:fillRect b="-17342"/>
            </a:stretch>
          </a:blipFill>
        </p:spPr>
      </p:sp>
      <p:sp>
        <p:nvSpPr>
          <p:cNvPr id="10" name="TextBox 5">
            <a:extLst>
              <a:ext uri="{FF2B5EF4-FFF2-40B4-BE49-F238E27FC236}">
                <a16:creationId xmlns:a16="http://schemas.microsoft.com/office/drawing/2014/main" id="{72564466-9510-4FD1-A229-58431D9FD00D}"/>
              </a:ext>
            </a:extLst>
          </p:cNvPr>
          <p:cNvSpPr txBox="1"/>
          <p:nvPr/>
        </p:nvSpPr>
        <p:spPr>
          <a:xfrm>
            <a:off x="838200" y="2171700"/>
            <a:ext cx="10058400" cy="2701381"/>
          </a:xfrm>
          <a:prstGeom prst="rect">
            <a:avLst/>
          </a:prstGeom>
        </p:spPr>
        <p:txBody>
          <a:bodyPr wrap="square" lIns="0" tIns="0" rIns="0" bIns="0" rtlCol="0" anchor="t">
            <a:spAutoFit/>
          </a:bodyPr>
          <a:lstStyle/>
          <a:p>
            <a:pPr marL="388620" lvl="1">
              <a:lnSpc>
                <a:spcPts val="4320"/>
              </a:lnSpc>
            </a:pPr>
            <a:r>
              <a:rPr lang="en-US" sz="3200" dirty="0">
                <a:solidFill>
                  <a:srgbClr val="54585A"/>
                </a:solidFill>
                <a:latin typeface="Barlow"/>
              </a:rPr>
              <a:t>This content was published by SFU Renewable Cities, as part of the Housing Solutions Lab, under Creative Commons CC BY-NC-SA 4.0 license.</a:t>
            </a:r>
            <a:br>
              <a:rPr lang="en-US" sz="3200" dirty="0">
                <a:solidFill>
                  <a:srgbClr val="54585A"/>
                </a:solidFill>
                <a:latin typeface="Barlow"/>
              </a:rPr>
            </a:br>
            <a:endParaRPr lang="en-US" sz="1600" dirty="0">
              <a:solidFill>
                <a:srgbClr val="54585A"/>
              </a:solidFill>
              <a:latin typeface="Barlow"/>
            </a:endParaRPr>
          </a:p>
          <a:p>
            <a:pPr marL="388620" lvl="1">
              <a:lnSpc>
                <a:spcPts val="4320"/>
              </a:lnSpc>
            </a:pPr>
            <a:r>
              <a:rPr lang="en-US" sz="3200" b="1" dirty="0">
                <a:solidFill>
                  <a:srgbClr val="54585A"/>
                </a:solidFill>
                <a:latin typeface="Barlow"/>
              </a:rPr>
              <a:t>Funders</a:t>
            </a:r>
            <a:r>
              <a:rPr lang="en-US" sz="3200" dirty="0">
                <a:solidFill>
                  <a:srgbClr val="54585A"/>
                </a:solidFill>
                <a:latin typeface="Barlow"/>
              </a:rPr>
              <a:t> </a:t>
            </a:r>
          </a:p>
        </p:txBody>
      </p:sp>
      <p:sp>
        <p:nvSpPr>
          <p:cNvPr id="12" name="TextBox 11">
            <a:extLst>
              <a:ext uri="{FF2B5EF4-FFF2-40B4-BE49-F238E27FC236}">
                <a16:creationId xmlns:a16="http://schemas.microsoft.com/office/drawing/2014/main" id="{18D405EE-96F1-45C1-AA88-734F38D93BED}"/>
              </a:ext>
            </a:extLst>
          </p:cNvPr>
          <p:cNvSpPr txBox="1"/>
          <p:nvPr/>
        </p:nvSpPr>
        <p:spPr>
          <a:xfrm>
            <a:off x="821377" y="4885802"/>
            <a:ext cx="5122223" cy="3860672"/>
          </a:xfrm>
          <a:prstGeom prst="rect">
            <a:avLst/>
          </a:prstGeom>
          <a:noFill/>
        </p:spPr>
        <p:txBody>
          <a:bodyPr wrap="square">
            <a:spAutoFit/>
          </a:bodyPr>
          <a:lstStyle/>
          <a:p>
            <a:pPr marL="388620" lvl="1">
              <a:lnSpc>
                <a:spcPts val="4320"/>
              </a:lnSpc>
            </a:pPr>
            <a:r>
              <a:rPr lang="en-US" dirty="0">
                <a:solidFill>
                  <a:srgbClr val="54585A"/>
                </a:solidFill>
                <a:latin typeface="Barlow"/>
              </a:rPr>
              <a:t>The Seniors Hidden Housing Solutions to Affordability and Climate Change received funding from </a:t>
            </a:r>
            <a:r>
              <a:rPr lang="en-US" b="1" dirty="0">
                <a:solidFill>
                  <a:srgbClr val="54585A"/>
                </a:solidFill>
                <a:latin typeface="Barlow"/>
              </a:rPr>
              <a:t>Canada Mortgage and Housing Corporation (CMHC) </a:t>
            </a:r>
            <a:r>
              <a:rPr lang="en-US" dirty="0">
                <a:solidFill>
                  <a:srgbClr val="54585A"/>
                </a:solidFill>
                <a:latin typeface="Barlow"/>
              </a:rPr>
              <a:t>under the NHS Solutions Labs, however, the views expressed are the personal views of the author and CMHC accepts no responsibility for them.  </a:t>
            </a:r>
          </a:p>
        </p:txBody>
      </p:sp>
      <p:sp>
        <p:nvSpPr>
          <p:cNvPr id="13" name="TextBox 12">
            <a:extLst>
              <a:ext uri="{FF2B5EF4-FFF2-40B4-BE49-F238E27FC236}">
                <a16:creationId xmlns:a16="http://schemas.microsoft.com/office/drawing/2014/main" id="{3D6E1B52-F363-45BC-9F27-26BBE69F309F}"/>
              </a:ext>
            </a:extLst>
          </p:cNvPr>
          <p:cNvSpPr txBox="1"/>
          <p:nvPr/>
        </p:nvSpPr>
        <p:spPr>
          <a:xfrm>
            <a:off x="6248400" y="4873081"/>
            <a:ext cx="6019800" cy="3860672"/>
          </a:xfrm>
          <a:prstGeom prst="rect">
            <a:avLst/>
          </a:prstGeom>
          <a:noFill/>
        </p:spPr>
        <p:txBody>
          <a:bodyPr wrap="square">
            <a:spAutoFit/>
          </a:bodyPr>
          <a:lstStyle/>
          <a:p>
            <a:pPr marL="388620" lvl="1">
              <a:lnSpc>
                <a:spcPts val="4320"/>
              </a:lnSpc>
            </a:pPr>
            <a:r>
              <a:rPr lang="en-US" dirty="0">
                <a:solidFill>
                  <a:srgbClr val="54585A"/>
                </a:solidFill>
                <a:latin typeface="Barlow"/>
              </a:rPr>
              <a:t>« Seniors Hidden Housing Solutions to Affordability and Climate Change » a </a:t>
            </a:r>
            <a:r>
              <a:rPr lang="en-US" dirty="0" err="1">
                <a:solidFill>
                  <a:srgbClr val="54585A"/>
                </a:solidFill>
                <a:latin typeface="Barlow"/>
              </a:rPr>
              <a:t>reçu</a:t>
            </a:r>
            <a:r>
              <a:rPr lang="en-US" dirty="0">
                <a:solidFill>
                  <a:srgbClr val="54585A"/>
                </a:solidFill>
                <a:latin typeface="Barlow"/>
              </a:rPr>
              <a:t> du </a:t>
            </a:r>
            <a:r>
              <a:rPr lang="en-US" dirty="0" err="1">
                <a:solidFill>
                  <a:srgbClr val="54585A"/>
                </a:solidFill>
                <a:latin typeface="Barlow"/>
              </a:rPr>
              <a:t>financement</a:t>
            </a:r>
            <a:r>
              <a:rPr lang="en-US" dirty="0">
                <a:solidFill>
                  <a:srgbClr val="54585A"/>
                </a:solidFill>
                <a:latin typeface="Barlow"/>
              </a:rPr>
              <a:t> de la Société </a:t>
            </a:r>
            <a:r>
              <a:rPr lang="en-US" dirty="0" err="1">
                <a:solidFill>
                  <a:srgbClr val="54585A"/>
                </a:solidFill>
                <a:latin typeface="Barlow"/>
              </a:rPr>
              <a:t>canadienne</a:t>
            </a:r>
            <a:r>
              <a:rPr lang="en-US" dirty="0">
                <a:solidFill>
                  <a:srgbClr val="54585A"/>
                </a:solidFill>
                <a:latin typeface="Barlow"/>
              </a:rPr>
              <a:t> </a:t>
            </a:r>
            <a:r>
              <a:rPr lang="en-US" dirty="0" err="1">
                <a:solidFill>
                  <a:srgbClr val="54585A"/>
                </a:solidFill>
                <a:latin typeface="Barlow"/>
              </a:rPr>
              <a:t>d’hypothèques</a:t>
            </a:r>
            <a:r>
              <a:rPr lang="en-US" dirty="0">
                <a:solidFill>
                  <a:srgbClr val="54585A"/>
                </a:solidFill>
                <a:latin typeface="Barlow"/>
              </a:rPr>
              <a:t> et de </a:t>
            </a:r>
            <a:r>
              <a:rPr lang="en-US" dirty="0" err="1">
                <a:solidFill>
                  <a:srgbClr val="54585A"/>
                </a:solidFill>
                <a:latin typeface="Barlow"/>
              </a:rPr>
              <a:t>logement</a:t>
            </a:r>
            <a:r>
              <a:rPr lang="en-US" dirty="0">
                <a:solidFill>
                  <a:srgbClr val="54585A"/>
                </a:solidFill>
                <a:latin typeface="Barlow"/>
              </a:rPr>
              <a:t> (SCHL) </a:t>
            </a:r>
            <a:r>
              <a:rPr lang="en-US" dirty="0" err="1">
                <a:solidFill>
                  <a:srgbClr val="54585A"/>
                </a:solidFill>
                <a:latin typeface="Barlow"/>
              </a:rPr>
              <a:t>en</a:t>
            </a:r>
            <a:r>
              <a:rPr lang="en-US" dirty="0">
                <a:solidFill>
                  <a:srgbClr val="54585A"/>
                </a:solidFill>
                <a:latin typeface="Barlow"/>
              </a:rPr>
              <a:t> vertu du les </a:t>
            </a:r>
            <a:r>
              <a:rPr lang="en-US" dirty="0" err="1">
                <a:solidFill>
                  <a:srgbClr val="54585A"/>
                </a:solidFill>
                <a:latin typeface="Barlow"/>
              </a:rPr>
              <a:t>laboratoires</a:t>
            </a:r>
            <a:r>
              <a:rPr lang="en-US" dirty="0">
                <a:solidFill>
                  <a:srgbClr val="54585A"/>
                </a:solidFill>
                <a:latin typeface="Barlow"/>
              </a:rPr>
              <a:t> des solutions de la SNL </a:t>
            </a:r>
            <a:r>
              <a:rPr lang="en-US" dirty="0" err="1">
                <a:solidFill>
                  <a:srgbClr val="54585A"/>
                </a:solidFill>
                <a:latin typeface="Barlow"/>
              </a:rPr>
              <a:t>Cependant</a:t>
            </a:r>
            <a:r>
              <a:rPr lang="en-US" dirty="0">
                <a:solidFill>
                  <a:srgbClr val="54585A"/>
                </a:solidFill>
                <a:latin typeface="Barlow"/>
              </a:rPr>
              <a:t>, les opinions </a:t>
            </a:r>
            <a:r>
              <a:rPr lang="en-US" dirty="0" err="1">
                <a:solidFill>
                  <a:srgbClr val="54585A"/>
                </a:solidFill>
                <a:latin typeface="Barlow"/>
              </a:rPr>
              <a:t>exprimées</a:t>
            </a:r>
            <a:r>
              <a:rPr lang="en-US" dirty="0">
                <a:solidFill>
                  <a:srgbClr val="54585A"/>
                </a:solidFill>
                <a:latin typeface="Barlow"/>
              </a:rPr>
              <a:t> </a:t>
            </a:r>
            <a:r>
              <a:rPr lang="en-US" dirty="0" err="1">
                <a:solidFill>
                  <a:srgbClr val="54585A"/>
                </a:solidFill>
                <a:latin typeface="Barlow"/>
              </a:rPr>
              <a:t>sont</a:t>
            </a:r>
            <a:r>
              <a:rPr lang="en-US" dirty="0">
                <a:solidFill>
                  <a:srgbClr val="54585A"/>
                </a:solidFill>
                <a:latin typeface="Barlow"/>
              </a:rPr>
              <a:t> les opinions </a:t>
            </a:r>
            <a:r>
              <a:rPr lang="en-US" dirty="0" err="1">
                <a:solidFill>
                  <a:srgbClr val="54585A"/>
                </a:solidFill>
                <a:latin typeface="Barlow"/>
              </a:rPr>
              <a:t>personnelles</a:t>
            </a:r>
            <a:r>
              <a:rPr lang="en-US" dirty="0">
                <a:solidFill>
                  <a:srgbClr val="54585A"/>
                </a:solidFill>
                <a:latin typeface="Barlow"/>
              </a:rPr>
              <a:t> de </a:t>
            </a:r>
            <a:r>
              <a:rPr lang="en-US" dirty="0" err="1">
                <a:solidFill>
                  <a:srgbClr val="54585A"/>
                </a:solidFill>
                <a:latin typeface="Barlow"/>
              </a:rPr>
              <a:t>l'auteur</a:t>
            </a:r>
            <a:r>
              <a:rPr lang="en-US" dirty="0">
                <a:solidFill>
                  <a:srgbClr val="54585A"/>
                </a:solidFill>
                <a:latin typeface="Barlow"/>
              </a:rPr>
              <a:t> et la SCHL </a:t>
            </a:r>
            <a:r>
              <a:rPr lang="en-US" dirty="0" err="1">
                <a:solidFill>
                  <a:srgbClr val="54585A"/>
                </a:solidFill>
                <a:latin typeface="Barlow"/>
              </a:rPr>
              <a:t>n’accepte</a:t>
            </a:r>
            <a:r>
              <a:rPr lang="en-US" dirty="0">
                <a:solidFill>
                  <a:srgbClr val="54585A"/>
                </a:solidFill>
                <a:latin typeface="Barlow"/>
              </a:rPr>
              <a:t> </a:t>
            </a:r>
            <a:r>
              <a:rPr lang="en-US" dirty="0" err="1">
                <a:solidFill>
                  <a:srgbClr val="54585A"/>
                </a:solidFill>
                <a:latin typeface="Barlow"/>
              </a:rPr>
              <a:t>aucune</a:t>
            </a:r>
            <a:r>
              <a:rPr lang="en-US" dirty="0">
                <a:solidFill>
                  <a:srgbClr val="54585A"/>
                </a:solidFill>
                <a:latin typeface="Barlow"/>
              </a:rPr>
              <a:t> </a:t>
            </a:r>
            <a:r>
              <a:rPr lang="en-US" dirty="0" err="1">
                <a:solidFill>
                  <a:srgbClr val="54585A"/>
                </a:solidFill>
                <a:latin typeface="Barlow"/>
              </a:rPr>
              <a:t>responsabilité</a:t>
            </a:r>
            <a:r>
              <a:rPr lang="en-US" dirty="0">
                <a:solidFill>
                  <a:srgbClr val="54585A"/>
                </a:solidFill>
                <a:latin typeface="Barlow"/>
              </a:rPr>
              <a:t> à </a:t>
            </a:r>
            <a:r>
              <a:rPr lang="en-US" dirty="0" err="1">
                <a:solidFill>
                  <a:srgbClr val="54585A"/>
                </a:solidFill>
                <a:latin typeface="Barlow"/>
              </a:rPr>
              <a:t>l’égard</a:t>
            </a:r>
            <a:r>
              <a:rPr lang="en-US" dirty="0">
                <a:solidFill>
                  <a:srgbClr val="54585A"/>
                </a:solidFill>
                <a:latin typeface="Barlow"/>
              </a:rPr>
              <a:t> de </a:t>
            </a:r>
            <a:r>
              <a:rPr lang="en-US" dirty="0" err="1">
                <a:solidFill>
                  <a:srgbClr val="54585A"/>
                </a:solidFill>
                <a:latin typeface="Barlow"/>
              </a:rPr>
              <a:t>telles</a:t>
            </a:r>
            <a:r>
              <a:rPr lang="en-US" dirty="0">
                <a:solidFill>
                  <a:srgbClr val="54585A"/>
                </a:solidFill>
                <a:latin typeface="Barlow"/>
              </a:rPr>
              <a:t> opinions. »  </a:t>
            </a:r>
          </a:p>
        </p:txBody>
      </p:sp>
      <p:sp>
        <p:nvSpPr>
          <p:cNvPr id="14" name="Freeform 8">
            <a:extLst>
              <a:ext uri="{FF2B5EF4-FFF2-40B4-BE49-F238E27FC236}">
                <a16:creationId xmlns:a16="http://schemas.microsoft.com/office/drawing/2014/main" id="{D3E3ED9E-3716-4B15-AD90-753B6B46B92E}"/>
              </a:ext>
            </a:extLst>
          </p:cNvPr>
          <p:cNvSpPr/>
          <p:nvPr/>
        </p:nvSpPr>
        <p:spPr>
          <a:xfrm>
            <a:off x="13258800" y="4957248"/>
            <a:ext cx="3584340" cy="1560681"/>
          </a:xfrm>
          <a:custGeom>
            <a:avLst/>
            <a:gdLst/>
            <a:ahLst/>
            <a:cxnLst/>
            <a:rect l="l" t="t" r="r" b="b"/>
            <a:pathLst>
              <a:path w="1507492" h="656387">
                <a:moveTo>
                  <a:pt x="0" y="0"/>
                </a:moveTo>
                <a:lnTo>
                  <a:pt x="1507492" y="0"/>
                </a:lnTo>
                <a:lnTo>
                  <a:pt x="1507492" y="656388"/>
                </a:lnTo>
                <a:lnTo>
                  <a:pt x="0" y="656388"/>
                </a:lnTo>
                <a:lnTo>
                  <a:pt x="0" y="0"/>
                </a:lnTo>
                <a:close/>
              </a:path>
            </a:pathLst>
          </a:custGeom>
          <a:blipFill>
            <a:blip r:embed="rId7"/>
            <a:stretch>
              <a:fillRect/>
            </a:stretch>
          </a:blipFill>
        </p:spPr>
      </p:sp>
      <p:sp>
        <p:nvSpPr>
          <p:cNvPr id="15" name="Freeform 9">
            <a:extLst>
              <a:ext uri="{FF2B5EF4-FFF2-40B4-BE49-F238E27FC236}">
                <a16:creationId xmlns:a16="http://schemas.microsoft.com/office/drawing/2014/main" id="{11204282-4219-4DCA-A942-0C6B16051B22}"/>
              </a:ext>
            </a:extLst>
          </p:cNvPr>
          <p:cNvSpPr/>
          <p:nvPr/>
        </p:nvSpPr>
        <p:spPr>
          <a:xfrm>
            <a:off x="13500754" y="7655400"/>
            <a:ext cx="3100431" cy="944340"/>
          </a:xfrm>
          <a:custGeom>
            <a:avLst/>
            <a:gdLst/>
            <a:ahLst/>
            <a:cxnLst/>
            <a:rect l="l" t="t" r="r" b="b"/>
            <a:pathLst>
              <a:path w="1433249" h="436544">
                <a:moveTo>
                  <a:pt x="0" y="0"/>
                </a:moveTo>
                <a:lnTo>
                  <a:pt x="1433249" y="0"/>
                </a:lnTo>
                <a:lnTo>
                  <a:pt x="1433249" y="436544"/>
                </a:lnTo>
                <a:lnTo>
                  <a:pt x="0" y="436544"/>
                </a:lnTo>
                <a:lnTo>
                  <a:pt x="0" y="0"/>
                </a:lnTo>
                <a:close/>
              </a:path>
            </a:pathLst>
          </a:custGeom>
          <a:blipFill>
            <a:blip r:embed="rId8"/>
            <a:stretch>
              <a:fillRect/>
            </a:stretch>
          </a:blipFill>
        </p:spPr>
      </p:sp>
      <p:sp>
        <p:nvSpPr>
          <p:cNvPr id="18" name="TextBox 17">
            <a:extLst>
              <a:ext uri="{FF2B5EF4-FFF2-40B4-BE49-F238E27FC236}">
                <a16:creationId xmlns:a16="http://schemas.microsoft.com/office/drawing/2014/main" id="{073FF8E8-CCFB-4071-80FA-2045FD8F1AF7}"/>
              </a:ext>
            </a:extLst>
          </p:cNvPr>
          <p:cNvSpPr txBox="1"/>
          <p:nvPr/>
        </p:nvSpPr>
        <p:spPr>
          <a:xfrm>
            <a:off x="6248400" y="9068186"/>
            <a:ext cx="9405256" cy="552074"/>
          </a:xfrm>
          <a:prstGeom prst="rect">
            <a:avLst/>
          </a:prstGeom>
          <a:noFill/>
        </p:spPr>
        <p:txBody>
          <a:bodyPr wrap="square">
            <a:spAutoFit/>
          </a:bodyPr>
          <a:lstStyle/>
          <a:p>
            <a:pPr marL="388620" lvl="1">
              <a:lnSpc>
                <a:spcPts val="4320"/>
              </a:lnSpc>
            </a:pPr>
            <a:r>
              <a:rPr lang="en-US" dirty="0">
                <a:solidFill>
                  <a:srgbClr val="54585A"/>
                </a:solidFill>
                <a:latin typeface="Barlow"/>
              </a:rPr>
              <a:t>Additional funding received from </a:t>
            </a:r>
            <a:r>
              <a:rPr lang="en-US" dirty="0" err="1">
                <a:solidFill>
                  <a:srgbClr val="54585A"/>
                </a:solidFill>
                <a:latin typeface="Barlow"/>
              </a:rPr>
              <a:t>Vancity</a:t>
            </a:r>
            <a:r>
              <a:rPr lang="en-US" dirty="0">
                <a:solidFill>
                  <a:srgbClr val="54585A"/>
                </a:solidFill>
                <a:latin typeface="Barlow"/>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grpSp>
        <p:nvGrpSpPr>
          <p:cNvPr id="2" name="Group 2"/>
          <p:cNvGrpSpPr/>
          <p:nvPr/>
        </p:nvGrpSpPr>
        <p:grpSpPr>
          <a:xfrm>
            <a:off x="1655445" y="1530908"/>
            <a:ext cx="15004732" cy="7500697"/>
            <a:chOff x="0" y="0"/>
            <a:chExt cx="20006310" cy="10778490"/>
          </a:xfrm>
        </p:grpSpPr>
        <p:grpSp>
          <p:nvGrpSpPr>
            <p:cNvPr id="3" name="Group 3"/>
            <p:cNvGrpSpPr/>
            <p:nvPr/>
          </p:nvGrpSpPr>
          <p:grpSpPr>
            <a:xfrm>
              <a:off x="3484880" y="139700"/>
              <a:ext cx="5006340" cy="749300"/>
              <a:chOff x="0" y="0"/>
              <a:chExt cx="5006340" cy="749300"/>
            </a:xfrm>
          </p:grpSpPr>
          <p:sp>
            <p:nvSpPr>
              <p:cNvPr id="4" name="Freeform 4"/>
              <p:cNvSpPr/>
              <p:nvPr/>
            </p:nvSpPr>
            <p:spPr>
              <a:xfrm>
                <a:off x="48260" y="50800"/>
                <a:ext cx="4908550" cy="648970"/>
              </a:xfrm>
              <a:custGeom>
                <a:avLst/>
                <a:gdLst/>
                <a:ahLst/>
                <a:cxnLst/>
                <a:rect l="l" t="t" r="r" b="b"/>
                <a:pathLst>
                  <a:path w="4908550" h="648970">
                    <a:moveTo>
                      <a:pt x="275590" y="0"/>
                    </a:moveTo>
                    <a:cubicBezTo>
                      <a:pt x="688340" y="64770"/>
                      <a:pt x="746760" y="64770"/>
                      <a:pt x="908050" y="71120"/>
                    </a:cubicBezTo>
                    <a:cubicBezTo>
                      <a:pt x="1369060" y="88900"/>
                      <a:pt x="2893060" y="97790"/>
                      <a:pt x="3590290" y="125730"/>
                    </a:cubicBezTo>
                    <a:cubicBezTo>
                      <a:pt x="4036060" y="143510"/>
                      <a:pt x="4514850" y="163830"/>
                      <a:pt x="4686300" y="193040"/>
                    </a:cubicBezTo>
                    <a:cubicBezTo>
                      <a:pt x="4740910" y="201930"/>
                      <a:pt x="4765040" y="209550"/>
                      <a:pt x="4791710" y="222250"/>
                    </a:cubicBezTo>
                    <a:cubicBezTo>
                      <a:pt x="4810760" y="232410"/>
                      <a:pt x="4822190" y="242570"/>
                      <a:pt x="4836160" y="255270"/>
                    </a:cubicBezTo>
                    <a:cubicBezTo>
                      <a:pt x="4848860" y="267970"/>
                      <a:pt x="4860290" y="279400"/>
                      <a:pt x="4870450" y="297180"/>
                    </a:cubicBezTo>
                    <a:cubicBezTo>
                      <a:pt x="4884420" y="323850"/>
                      <a:pt x="4902200" y="365760"/>
                      <a:pt x="4906010" y="401320"/>
                    </a:cubicBezTo>
                    <a:cubicBezTo>
                      <a:pt x="4908550" y="435610"/>
                      <a:pt x="4902200" y="476250"/>
                      <a:pt x="4888230" y="508000"/>
                    </a:cubicBezTo>
                    <a:cubicBezTo>
                      <a:pt x="4875530" y="541020"/>
                      <a:pt x="4851400" y="574040"/>
                      <a:pt x="4823460" y="595630"/>
                    </a:cubicBezTo>
                    <a:cubicBezTo>
                      <a:pt x="4796790" y="618490"/>
                      <a:pt x="4753610" y="635000"/>
                      <a:pt x="4725670" y="643890"/>
                    </a:cubicBezTo>
                    <a:cubicBezTo>
                      <a:pt x="4705350" y="648970"/>
                      <a:pt x="4671060" y="648970"/>
                      <a:pt x="4671060" y="647700"/>
                    </a:cubicBezTo>
                    <a:cubicBezTo>
                      <a:pt x="4669790" y="645160"/>
                      <a:pt x="4786630" y="618490"/>
                      <a:pt x="4787900" y="621030"/>
                    </a:cubicBezTo>
                    <a:cubicBezTo>
                      <a:pt x="4787900" y="622300"/>
                      <a:pt x="4742180" y="640080"/>
                      <a:pt x="4718050" y="645160"/>
                    </a:cubicBezTo>
                    <a:cubicBezTo>
                      <a:pt x="4693920" y="648970"/>
                      <a:pt x="4668520" y="648970"/>
                      <a:pt x="4644390" y="645160"/>
                    </a:cubicBezTo>
                    <a:cubicBezTo>
                      <a:pt x="4620260" y="641350"/>
                      <a:pt x="4596130" y="633730"/>
                      <a:pt x="4574540" y="622300"/>
                    </a:cubicBezTo>
                    <a:cubicBezTo>
                      <a:pt x="4552950" y="612140"/>
                      <a:pt x="4531360" y="595630"/>
                      <a:pt x="4514850" y="579120"/>
                    </a:cubicBezTo>
                    <a:cubicBezTo>
                      <a:pt x="4498340" y="561340"/>
                      <a:pt x="4483100" y="539750"/>
                      <a:pt x="4472940" y="518160"/>
                    </a:cubicBezTo>
                    <a:cubicBezTo>
                      <a:pt x="4462780" y="496570"/>
                      <a:pt x="4455160" y="471170"/>
                      <a:pt x="4452620" y="447040"/>
                    </a:cubicBezTo>
                    <a:cubicBezTo>
                      <a:pt x="4450080" y="422910"/>
                      <a:pt x="4451350" y="397510"/>
                      <a:pt x="4455160" y="373380"/>
                    </a:cubicBezTo>
                    <a:cubicBezTo>
                      <a:pt x="4460240" y="350520"/>
                      <a:pt x="4470400" y="326390"/>
                      <a:pt x="4481830" y="304800"/>
                    </a:cubicBezTo>
                    <a:cubicBezTo>
                      <a:pt x="4494530" y="284480"/>
                      <a:pt x="4511040" y="264160"/>
                      <a:pt x="4528820" y="248920"/>
                    </a:cubicBezTo>
                    <a:cubicBezTo>
                      <a:pt x="4547870" y="232410"/>
                      <a:pt x="4569460" y="218440"/>
                      <a:pt x="4592320" y="209550"/>
                    </a:cubicBezTo>
                    <a:cubicBezTo>
                      <a:pt x="4615180" y="200660"/>
                      <a:pt x="4639310" y="194310"/>
                      <a:pt x="4663440" y="193040"/>
                    </a:cubicBezTo>
                    <a:cubicBezTo>
                      <a:pt x="4687570" y="191770"/>
                      <a:pt x="4714240" y="194310"/>
                      <a:pt x="4737100" y="200660"/>
                    </a:cubicBezTo>
                    <a:cubicBezTo>
                      <a:pt x="4761230" y="207010"/>
                      <a:pt x="4784090" y="217170"/>
                      <a:pt x="4804410" y="229870"/>
                    </a:cubicBezTo>
                    <a:cubicBezTo>
                      <a:pt x="4824730" y="243840"/>
                      <a:pt x="4843780" y="261620"/>
                      <a:pt x="4859020" y="280670"/>
                    </a:cubicBezTo>
                    <a:cubicBezTo>
                      <a:pt x="4872990" y="299720"/>
                      <a:pt x="4885690" y="322580"/>
                      <a:pt x="4893310" y="345440"/>
                    </a:cubicBezTo>
                    <a:cubicBezTo>
                      <a:pt x="4902200" y="368300"/>
                      <a:pt x="4906010" y="393700"/>
                      <a:pt x="4906010" y="417830"/>
                    </a:cubicBezTo>
                    <a:cubicBezTo>
                      <a:pt x="4907280" y="441960"/>
                      <a:pt x="4902200" y="467360"/>
                      <a:pt x="4895850" y="490220"/>
                    </a:cubicBezTo>
                    <a:cubicBezTo>
                      <a:pt x="4888230" y="514350"/>
                      <a:pt x="4875530" y="537210"/>
                      <a:pt x="4861560" y="556260"/>
                    </a:cubicBezTo>
                    <a:cubicBezTo>
                      <a:pt x="4847590" y="575310"/>
                      <a:pt x="4828540" y="593090"/>
                      <a:pt x="4808220" y="607060"/>
                    </a:cubicBezTo>
                    <a:cubicBezTo>
                      <a:pt x="4789170" y="621030"/>
                      <a:pt x="4765040" y="632460"/>
                      <a:pt x="4742180" y="638810"/>
                    </a:cubicBezTo>
                    <a:cubicBezTo>
                      <a:pt x="4719320" y="646430"/>
                      <a:pt x="4692650" y="648970"/>
                      <a:pt x="4668520" y="647700"/>
                    </a:cubicBezTo>
                    <a:cubicBezTo>
                      <a:pt x="4644390" y="646430"/>
                      <a:pt x="4618990" y="641350"/>
                      <a:pt x="4596130" y="632460"/>
                    </a:cubicBezTo>
                    <a:cubicBezTo>
                      <a:pt x="4574540" y="623570"/>
                      <a:pt x="4551680" y="610870"/>
                      <a:pt x="4532630" y="595630"/>
                    </a:cubicBezTo>
                    <a:cubicBezTo>
                      <a:pt x="4514850" y="580390"/>
                      <a:pt x="4497070" y="560070"/>
                      <a:pt x="4484370" y="539750"/>
                    </a:cubicBezTo>
                    <a:cubicBezTo>
                      <a:pt x="4471670" y="519430"/>
                      <a:pt x="4462780" y="495300"/>
                      <a:pt x="4456430" y="471170"/>
                    </a:cubicBezTo>
                    <a:cubicBezTo>
                      <a:pt x="4451350" y="448310"/>
                      <a:pt x="4450080" y="421640"/>
                      <a:pt x="4452620" y="397510"/>
                    </a:cubicBezTo>
                    <a:cubicBezTo>
                      <a:pt x="4453890" y="373380"/>
                      <a:pt x="4461510" y="349250"/>
                      <a:pt x="4470400" y="326390"/>
                    </a:cubicBezTo>
                    <a:cubicBezTo>
                      <a:pt x="4480560" y="304800"/>
                      <a:pt x="4489450" y="284480"/>
                      <a:pt x="4512310" y="265430"/>
                    </a:cubicBezTo>
                    <a:cubicBezTo>
                      <a:pt x="4547870" y="236220"/>
                      <a:pt x="4644390" y="198120"/>
                      <a:pt x="4686300" y="193040"/>
                    </a:cubicBezTo>
                    <a:cubicBezTo>
                      <a:pt x="4709160" y="190500"/>
                      <a:pt x="4720590" y="194310"/>
                      <a:pt x="4740910" y="200660"/>
                    </a:cubicBezTo>
                    <a:cubicBezTo>
                      <a:pt x="4768850" y="210820"/>
                      <a:pt x="4809490" y="231140"/>
                      <a:pt x="4836160" y="255270"/>
                    </a:cubicBezTo>
                    <a:cubicBezTo>
                      <a:pt x="4861560" y="279400"/>
                      <a:pt x="4883150" y="313690"/>
                      <a:pt x="4894580" y="346710"/>
                    </a:cubicBezTo>
                    <a:cubicBezTo>
                      <a:pt x="4906010" y="381000"/>
                      <a:pt x="4906010" y="426720"/>
                      <a:pt x="4903470" y="455930"/>
                    </a:cubicBezTo>
                    <a:cubicBezTo>
                      <a:pt x="4902200" y="476250"/>
                      <a:pt x="4898390" y="488950"/>
                      <a:pt x="4888230" y="508000"/>
                    </a:cubicBezTo>
                    <a:cubicBezTo>
                      <a:pt x="4875530" y="534670"/>
                      <a:pt x="4851400" y="574040"/>
                      <a:pt x="4823460" y="595630"/>
                    </a:cubicBezTo>
                    <a:cubicBezTo>
                      <a:pt x="4796790" y="618490"/>
                      <a:pt x="4753610" y="635000"/>
                      <a:pt x="4725670" y="642620"/>
                    </a:cubicBezTo>
                    <a:cubicBezTo>
                      <a:pt x="4705350" y="648970"/>
                      <a:pt x="4696460" y="648970"/>
                      <a:pt x="4671060" y="647700"/>
                    </a:cubicBezTo>
                    <a:cubicBezTo>
                      <a:pt x="4613910" y="646430"/>
                      <a:pt x="4489450" y="615950"/>
                      <a:pt x="4394200" y="605790"/>
                    </a:cubicBezTo>
                    <a:cubicBezTo>
                      <a:pt x="4295140" y="594360"/>
                      <a:pt x="4218940" y="591820"/>
                      <a:pt x="4088130" y="584200"/>
                    </a:cubicBezTo>
                    <a:cubicBezTo>
                      <a:pt x="3854450" y="570230"/>
                      <a:pt x="3507740" y="546100"/>
                      <a:pt x="3117850" y="537210"/>
                    </a:cubicBezTo>
                    <a:cubicBezTo>
                      <a:pt x="2524760" y="524510"/>
                      <a:pt x="1310640" y="561340"/>
                      <a:pt x="876300" y="546100"/>
                    </a:cubicBezTo>
                    <a:cubicBezTo>
                      <a:pt x="697230" y="538480"/>
                      <a:pt x="615950" y="533400"/>
                      <a:pt x="497840" y="516890"/>
                    </a:cubicBezTo>
                    <a:cubicBezTo>
                      <a:pt x="389890" y="502920"/>
                      <a:pt x="266700" y="481330"/>
                      <a:pt x="193040" y="457200"/>
                    </a:cubicBezTo>
                    <a:cubicBezTo>
                      <a:pt x="148590" y="443230"/>
                      <a:pt x="115570" y="429260"/>
                      <a:pt x="91440" y="412750"/>
                    </a:cubicBezTo>
                    <a:cubicBezTo>
                      <a:pt x="73660" y="400050"/>
                      <a:pt x="63500" y="389890"/>
                      <a:pt x="52070" y="372110"/>
                    </a:cubicBezTo>
                    <a:cubicBezTo>
                      <a:pt x="34290" y="347980"/>
                      <a:pt x="12700" y="300990"/>
                      <a:pt x="6350" y="271780"/>
                    </a:cubicBezTo>
                    <a:cubicBezTo>
                      <a:pt x="0" y="250190"/>
                      <a:pt x="0" y="236220"/>
                      <a:pt x="2540" y="215900"/>
                    </a:cubicBezTo>
                    <a:cubicBezTo>
                      <a:pt x="6350" y="185420"/>
                      <a:pt x="16510" y="139700"/>
                      <a:pt x="35560" y="109220"/>
                    </a:cubicBezTo>
                    <a:cubicBezTo>
                      <a:pt x="53340" y="78740"/>
                      <a:pt x="88900" y="46990"/>
                      <a:pt x="114300" y="30480"/>
                    </a:cubicBezTo>
                    <a:cubicBezTo>
                      <a:pt x="132080" y="17780"/>
                      <a:pt x="143510" y="12700"/>
                      <a:pt x="165100" y="7620"/>
                    </a:cubicBezTo>
                    <a:cubicBezTo>
                      <a:pt x="194310" y="0"/>
                      <a:pt x="275590" y="0"/>
                      <a:pt x="275590" y="0"/>
                    </a:cubicBezTo>
                  </a:path>
                </a:pathLst>
              </a:custGeom>
              <a:solidFill>
                <a:srgbClr val="D7D7D7"/>
              </a:solidFill>
              <a:ln cap="sq">
                <a:noFill/>
                <a:prstDash val="solid"/>
                <a:miter/>
              </a:ln>
            </p:spPr>
          </p:sp>
        </p:grpSp>
        <p:grpSp>
          <p:nvGrpSpPr>
            <p:cNvPr id="5" name="Group 5"/>
            <p:cNvGrpSpPr/>
            <p:nvPr/>
          </p:nvGrpSpPr>
          <p:grpSpPr>
            <a:xfrm>
              <a:off x="16440150" y="539750"/>
              <a:ext cx="3012440" cy="2744470"/>
              <a:chOff x="0" y="0"/>
              <a:chExt cx="3012440" cy="2744470"/>
            </a:xfrm>
          </p:grpSpPr>
          <p:sp>
            <p:nvSpPr>
              <p:cNvPr id="6" name="Freeform 6"/>
              <p:cNvSpPr/>
              <p:nvPr/>
            </p:nvSpPr>
            <p:spPr>
              <a:xfrm>
                <a:off x="49530" y="44450"/>
                <a:ext cx="2913380" cy="2650490"/>
              </a:xfrm>
              <a:custGeom>
                <a:avLst/>
                <a:gdLst/>
                <a:ahLst/>
                <a:cxnLst/>
                <a:rect l="l" t="t" r="r" b="b"/>
                <a:pathLst>
                  <a:path w="2913380" h="2650490">
                    <a:moveTo>
                      <a:pt x="412750" y="45720"/>
                    </a:moveTo>
                    <a:cubicBezTo>
                      <a:pt x="805180" y="312420"/>
                      <a:pt x="913130" y="398780"/>
                      <a:pt x="1059180" y="515620"/>
                    </a:cubicBezTo>
                    <a:cubicBezTo>
                      <a:pt x="1275080" y="688340"/>
                      <a:pt x="1604010" y="942340"/>
                      <a:pt x="1858010" y="1169670"/>
                    </a:cubicBezTo>
                    <a:cubicBezTo>
                      <a:pt x="2109470" y="1395730"/>
                      <a:pt x="2409190" y="1699260"/>
                      <a:pt x="2579370" y="1873250"/>
                    </a:cubicBezTo>
                    <a:cubicBezTo>
                      <a:pt x="2675890" y="1973580"/>
                      <a:pt x="2747010" y="2038350"/>
                      <a:pt x="2801620" y="2114550"/>
                    </a:cubicBezTo>
                    <a:cubicBezTo>
                      <a:pt x="2842260" y="2172970"/>
                      <a:pt x="2875280" y="2239010"/>
                      <a:pt x="2890520" y="2283460"/>
                    </a:cubicBezTo>
                    <a:cubicBezTo>
                      <a:pt x="2899410" y="2308860"/>
                      <a:pt x="2903220" y="2324100"/>
                      <a:pt x="2903220" y="2349500"/>
                    </a:cubicBezTo>
                    <a:cubicBezTo>
                      <a:pt x="2903220" y="2386330"/>
                      <a:pt x="2893060" y="2447290"/>
                      <a:pt x="2880360" y="2481580"/>
                    </a:cubicBezTo>
                    <a:cubicBezTo>
                      <a:pt x="2871470" y="2505710"/>
                      <a:pt x="2858770" y="2522220"/>
                      <a:pt x="2846070" y="2540000"/>
                    </a:cubicBezTo>
                    <a:cubicBezTo>
                      <a:pt x="2832100" y="2557780"/>
                      <a:pt x="2819400" y="2573020"/>
                      <a:pt x="2797810" y="2586990"/>
                    </a:cubicBezTo>
                    <a:cubicBezTo>
                      <a:pt x="2768600" y="2608580"/>
                      <a:pt x="2711450" y="2633980"/>
                      <a:pt x="2675890" y="2642870"/>
                    </a:cubicBezTo>
                    <a:cubicBezTo>
                      <a:pt x="2650490" y="2649220"/>
                      <a:pt x="2633980" y="2650490"/>
                      <a:pt x="2608580" y="2647950"/>
                    </a:cubicBezTo>
                    <a:cubicBezTo>
                      <a:pt x="2573020" y="2644140"/>
                      <a:pt x="2517140" y="2631440"/>
                      <a:pt x="2480310" y="2608580"/>
                    </a:cubicBezTo>
                    <a:cubicBezTo>
                      <a:pt x="2443480" y="2586990"/>
                      <a:pt x="2406650" y="2557780"/>
                      <a:pt x="2385060" y="2514600"/>
                    </a:cubicBezTo>
                    <a:cubicBezTo>
                      <a:pt x="2357120" y="2456180"/>
                      <a:pt x="2350770" y="2330450"/>
                      <a:pt x="2358390" y="2270760"/>
                    </a:cubicBezTo>
                    <a:cubicBezTo>
                      <a:pt x="2363470" y="2235200"/>
                      <a:pt x="2377440" y="2212340"/>
                      <a:pt x="2392680" y="2186940"/>
                    </a:cubicBezTo>
                    <a:cubicBezTo>
                      <a:pt x="2407920" y="2161540"/>
                      <a:pt x="2428240" y="2137410"/>
                      <a:pt x="2451100" y="2117090"/>
                    </a:cubicBezTo>
                    <a:cubicBezTo>
                      <a:pt x="2473960" y="2098040"/>
                      <a:pt x="2500630" y="2081530"/>
                      <a:pt x="2528570" y="2071370"/>
                    </a:cubicBezTo>
                    <a:cubicBezTo>
                      <a:pt x="2556510" y="2059940"/>
                      <a:pt x="2586990" y="2053590"/>
                      <a:pt x="2616200" y="2051050"/>
                    </a:cubicBezTo>
                    <a:cubicBezTo>
                      <a:pt x="2646680" y="2049780"/>
                      <a:pt x="2678430" y="2053590"/>
                      <a:pt x="2706370" y="2061210"/>
                    </a:cubicBezTo>
                    <a:cubicBezTo>
                      <a:pt x="2735580" y="2068830"/>
                      <a:pt x="2763520" y="2082800"/>
                      <a:pt x="2788920" y="2099310"/>
                    </a:cubicBezTo>
                    <a:cubicBezTo>
                      <a:pt x="2813050" y="2115820"/>
                      <a:pt x="2835910" y="2137410"/>
                      <a:pt x="2854960" y="2161540"/>
                    </a:cubicBezTo>
                    <a:cubicBezTo>
                      <a:pt x="2872740" y="2184400"/>
                      <a:pt x="2887980" y="2212340"/>
                      <a:pt x="2896870" y="2241550"/>
                    </a:cubicBezTo>
                    <a:cubicBezTo>
                      <a:pt x="2907030" y="2269490"/>
                      <a:pt x="2912110" y="2301240"/>
                      <a:pt x="2912110" y="2330450"/>
                    </a:cubicBezTo>
                    <a:cubicBezTo>
                      <a:pt x="2912110" y="2359660"/>
                      <a:pt x="2907030" y="2391410"/>
                      <a:pt x="2896870" y="2419350"/>
                    </a:cubicBezTo>
                    <a:cubicBezTo>
                      <a:pt x="2887980" y="2447290"/>
                      <a:pt x="2872740" y="2476500"/>
                      <a:pt x="2854960" y="2499360"/>
                    </a:cubicBezTo>
                    <a:cubicBezTo>
                      <a:pt x="2837180" y="2523490"/>
                      <a:pt x="2814320" y="2545080"/>
                      <a:pt x="2788920" y="2561590"/>
                    </a:cubicBezTo>
                    <a:cubicBezTo>
                      <a:pt x="2764790" y="2578100"/>
                      <a:pt x="2735580" y="2592070"/>
                      <a:pt x="2707640" y="2599690"/>
                    </a:cubicBezTo>
                    <a:cubicBezTo>
                      <a:pt x="2678430" y="2607310"/>
                      <a:pt x="2646680" y="2611120"/>
                      <a:pt x="2617470" y="2609850"/>
                    </a:cubicBezTo>
                    <a:cubicBezTo>
                      <a:pt x="2586990" y="2608580"/>
                      <a:pt x="2556510" y="2600960"/>
                      <a:pt x="2528570" y="2590800"/>
                    </a:cubicBezTo>
                    <a:cubicBezTo>
                      <a:pt x="2500630" y="2579370"/>
                      <a:pt x="2473960" y="2562860"/>
                      <a:pt x="2451100" y="2543810"/>
                    </a:cubicBezTo>
                    <a:cubicBezTo>
                      <a:pt x="2428240" y="2524760"/>
                      <a:pt x="2407920" y="2500630"/>
                      <a:pt x="2392680" y="2475230"/>
                    </a:cubicBezTo>
                    <a:cubicBezTo>
                      <a:pt x="2377440" y="2449830"/>
                      <a:pt x="2366010" y="2419350"/>
                      <a:pt x="2359660" y="2391410"/>
                    </a:cubicBezTo>
                    <a:cubicBezTo>
                      <a:pt x="2352040" y="2362200"/>
                      <a:pt x="2350770" y="2330450"/>
                      <a:pt x="2354580" y="2299970"/>
                    </a:cubicBezTo>
                    <a:cubicBezTo>
                      <a:pt x="2357120" y="2270760"/>
                      <a:pt x="2366010" y="2240280"/>
                      <a:pt x="2378710" y="2213610"/>
                    </a:cubicBezTo>
                    <a:cubicBezTo>
                      <a:pt x="2390140" y="2186940"/>
                      <a:pt x="2407920" y="2160270"/>
                      <a:pt x="2429510" y="2138680"/>
                    </a:cubicBezTo>
                    <a:cubicBezTo>
                      <a:pt x="2449830" y="2117090"/>
                      <a:pt x="2475230" y="2098040"/>
                      <a:pt x="2500630" y="2084070"/>
                    </a:cubicBezTo>
                    <a:cubicBezTo>
                      <a:pt x="2527300" y="2070100"/>
                      <a:pt x="2557780" y="2059940"/>
                      <a:pt x="2586990" y="2054860"/>
                    </a:cubicBezTo>
                    <a:cubicBezTo>
                      <a:pt x="2616200" y="2049780"/>
                      <a:pt x="2647950" y="2049780"/>
                      <a:pt x="2677160" y="2054860"/>
                    </a:cubicBezTo>
                    <a:cubicBezTo>
                      <a:pt x="2706370" y="2059940"/>
                      <a:pt x="2736850" y="2070100"/>
                      <a:pt x="2762250" y="2084070"/>
                    </a:cubicBezTo>
                    <a:cubicBezTo>
                      <a:pt x="2788920" y="2098040"/>
                      <a:pt x="2814320" y="2117090"/>
                      <a:pt x="2834640" y="2138680"/>
                    </a:cubicBezTo>
                    <a:cubicBezTo>
                      <a:pt x="2854960" y="2160270"/>
                      <a:pt x="2872740" y="2185670"/>
                      <a:pt x="2885440" y="2213610"/>
                    </a:cubicBezTo>
                    <a:cubicBezTo>
                      <a:pt x="2898140" y="2240280"/>
                      <a:pt x="2907030" y="2270760"/>
                      <a:pt x="2909570" y="2299970"/>
                    </a:cubicBezTo>
                    <a:cubicBezTo>
                      <a:pt x="2913380" y="2329180"/>
                      <a:pt x="2910840" y="2390140"/>
                      <a:pt x="2904490" y="2390140"/>
                    </a:cubicBezTo>
                    <a:cubicBezTo>
                      <a:pt x="2898140" y="2391410"/>
                      <a:pt x="2861310" y="2222500"/>
                      <a:pt x="2862580" y="2221230"/>
                    </a:cubicBezTo>
                    <a:cubicBezTo>
                      <a:pt x="2863850" y="2221230"/>
                      <a:pt x="2900680" y="2306320"/>
                      <a:pt x="2903220" y="2349500"/>
                    </a:cubicBezTo>
                    <a:cubicBezTo>
                      <a:pt x="2905760" y="2392680"/>
                      <a:pt x="2898140" y="2442210"/>
                      <a:pt x="2880360" y="2481580"/>
                    </a:cubicBezTo>
                    <a:cubicBezTo>
                      <a:pt x="2862580" y="2520950"/>
                      <a:pt x="2825750" y="2562860"/>
                      <a:pt x="2797810" y="2586990"/>
                    </a:cubicBezTo>
                    <a:cubicBezTo>
                      <a:pt x="2778760" y="2604770"/>
                      <a:pt x="2764790" y="2613660"/>
                      <a:pt x="2740660" y="2622550"/>
                    </a:cubicBezTo>
                    <a:cubicBezTo>
                      <a:pt x="2706370" y="2636520"/>
                      <a:pt x="2645410" y="2647950"/>
                      <a:pt x="2608580" y="2647950"/>
                    </a:cubicBezTo>
                    <a:cubicBezTo>
                      <a:pt x="2583180" y="2647950"/>
                      <a:pt x="2566670" y="2645410"/>
                      <a:pt x="2542540" y="2636520"/>
                    </a:cubicBezTo>
                    <a:cubicBezTo>
                      <a:pt x="2508250" y="2623820"/>
                      <a:pt x="2465070" y="2602230"/>
                      <a:pt x="2426970" y="2567940"/>
                    </a:cubicBezTo>
                    <a:cubicBezTo>
                      <a:pt x="2373630" y="2517140"/>
                      <a:pt x="2331720" y="2420620"/>
                      <a:pt x="2269490" y="2343150"/>
                    </a:cubicBezTo>
                    <a:cubicBezTo>
                      <a:pt x="2193290" y="2249170"/>
                      <a:pt x="2100580" y="2157730"/>
                      <a:pt x="1995170" y="2049780"/>
                    </a:cubicBezTo>
                    <a:cubicBezTo>
                      <a:pt x="1858010" y="1908810"/>
                      <a:pt x="1709420" y="1751330"/>
                      <a:pt x="1508760" y="1572260"/>
                    </a:cubicBezTo>
                    <a:cubicBezTo>
                      <a:pt x="1219200" y="1313180"/>
                      <a:pt x="665480" y="866140"/>
                      <a:pt x="401320" y="671830"/>
                    </a:cubicBezTo>
                    <a:cubicBezTo>
                      <a:pt x="262890" y="568960"/>
                      <a:pt x="127000" y="504190"/>
                      <a:pt x="72390" y="452120"/>
                    </a:cubicBezTo>
                    <a:cubicBezTo>
                      <a:pt x="50800" y="431800"/>
                      <a:pt x="45720" y="422910"/>
                      <a:pt x="35560" y="400050"/>
                    </a:cubicBezTo>
                    <a:cubicBezTo>
                      <a:pt x="20320" y="369570"/>
                      <a:pt x="2540" y="318770"/>
                      <a:pt x="1270" y="276860"/>
                    </a:cubicBezTo>
                    <a:cubicBezTo>
                      <a:pt x="0" y="236220"/>
                      <a:pt x="15240" y="184150"/>
                      <a:pt x="27940" y="152400"/>
                    </a:cubicBezTo>
                    <a:cubicBezTo>
                      <a:pt x="38100" y="129540"/>
                      <a:pt x="49530" y="115570"/>
                      <a:pt x="63500" y="99060"/>
                    </a:cubicBezTo>
                    <a:cubicBezTo>
                      <a:pt x="76200" y="82550"/>
                      <a:pt x="88900" y="68580"/>
                      <a:pt x="110490" y="54610"/>
                    </a:cubicBezTo>
                    <a:cubicBezTo>
                      <a:pt x="139700" y="35560"/>
                      <a:pt x="186690" y="12700"/>
                      <a:pt x="228600" y="6350"/>
                    </a:cubicBezTo>
                    <a:cubicBezTo>
                      <a:pt x="269240" y="0"/>
                      <a:pt x="321310" y="8890"/>
                      <a:pt x="355600" y="17780"/>
                    </a:cubicBezTo>
                    <a:cubicBezTo>
                      <a:pt x="379730" y="24130"/>
                      <a:pt x="412750" y="45720"/>
                      <a:pt x="412750" y="45720"/>
                    </a:cubicBezTo>
                  </a:path>
                </a:pathLst>
              </a:custGeom>
              <a:solidFill>
                <a:srgbClr val="D7D7D7"/>
              </a:solidFill>
              <a:ln cap="sq">
                <a:noFill/>
                <a:prstDash val="solid"/>
                <a:miter/>
              </a:ln>
            </p:spPr>
          </p:sp>
        </p:grpSp>
        <p:grpSp>
          <p:nvGrpSpPr>
            <p:cNvPr id="7" name="Group 7"/>
            <p:cNvGrpSpPr/>
            <p:nvPr/>
          </p:nvGrpSpPr>
          <p:grpSpPr>
            <a:xfrm>
              <a:off x="15113000" y="8385810"/>
              <a:ext cx="3722370" cy="2259330"/>
              <a:chOff x="0" y="0"/>
              <a:chExt cx="3722370" cy="2259330"/>
            </a:xfrm>
          </p:grpSpPr>
          <p:sp>
            <p:nvSpPr>
              <p:cNvPr id="8" name="Freeform 8"/>
              <p:cNvSpPr/>
              <p:nvPr/>
            </p:nvSpPr>
            <p:spPr>
              <a:xfrm>
                <a:off x="49530" y="49530"/>
                <a:ext cx="3624580" cy="2160270"/>
              </a:xfrm>
              <a:custGeom>
                <a:avLst/>
                <a:gdLst/>
                <a:ahLst/>
                <a:cxnLst/>
                <a:rect l="l" t="t" r="r" b="b"/>
                <a:pathLst>
                  <a:path w="3624580" h="2160270">
                    <a:moveTo>
                      <a:pt x="3538220" y="459740"/>
                    </a:moveTo>
                    <a:cubicBezTo>
                      <a:pt x="3202940" y="759460"/>
                      <a:pt x="3056890" y="864870"/>
                      <a:pt x="2912110" y="961390"/>
                    </a:cubicBezTo>
                    <a:cubicBezTo>
                      <a:pt x="2754630" y="1066800"/>
                      <a:pt x="2575560" y="1169670"/>
                      <a:pt x="2401570" y="1268730"/>
                    </a:cubicBezTo>
                    <a:cubicBezTo>
                      <a:pt x="2221230" y="1371600"/>
                      <a:pt x="2025650" y="1478280"/>
                      <a:pt x="1847850" y="1569720"/>
                    </a:cubicBezTo>
                    <a:cubicBezTo>
                      <a:pt x="1686560" y="1652270"/>
                      <a:pt x="1535430" y="1733550"/>
                      <a:pt x="1381760" y="1798320"/>
                    </a:cubicBezTo>
                    <a:cubicBezTo>
                      <a:pt x="1238250" y="1859280"/>
                      <a:pt x="1084580" y="1899920"/>
                      <a:pt x="953770" y="1950720"/>
                    </a:cubicBezTo>
                    <a:cubicBezTo>
                      <a:pt x="842010" y="1995170"/>
                      <a:pt x="753110" y="2049780"/>
                      <a:pt x="645160" y="2084070"/>
                    </a:cubicBezTo>
                    <a:cubicBezTo>
                      <a:pt x="533400" y="2119630"/>
                      <a:pt x="372110" y="2153920"/>
                      <a:pt x="293370" y="2157730"/>
                    </a:cubicBezTo>
                    <a:cubicBezTo>
                      <a:pt x="254000" y="2160270"/>
                      <a:pt x="233680" y="2156460"/>
                      <a:pt x="204470" y="2148840"/>
                    </a:cubicBezTo>
                    <a:cubicBezTo>
                      <a:pt x="176530" y="2141220"/>
                      <a:pt x="148590" y="2128520"/>
                      <a:pt x="123190" y="2112010"/>
                    </a:cubicBezTo>
                    <a:cubicBezTo>
                      <a:pt x="99060" y="2095500"/>
                      <a:pt x="76200" y="2073910"/>
                      <a:pt x="58420" y="2051050"/>
                    </a:cubicBezTo>
                    <a:cubicBezTo>
                      <a:pt x="40640" y="2026920"/>
                      <a:pt x="26670" y="2000250"/>
                      <a:pt x="16510" y="1972310"/>
                    </a:cubicBezTo>
                    <a:cubicBezTo>
                      <a:pt x="7620" y="1944370"/>
                      <a:pt x="2540" y="1913890"/>
                      <a:pt x="1270" y="1884680"/>
                    </a:cubicBezTo>
                    <a:cubicBezTo>
                      <a:pt x="1270" y="1855470"/>
                      <a:pt x="6350" y="1823720"/>
                      <a:pt x="16510" y="1795780"/>
                    </a:cubicBezTo>
                    <a:cubicBezTo>
                      <a:pt x="25400" y="1767840"/>
                      <a:pt x="39370" y="1741170"/>
                      <a:pt x="57150" y="1717040"/>
                    </a:cubicBezTo>
                    <a:cubicBezTo>
                      <a:pt x="74930" y="1694180"/>
                      <a:pt x="97790" y="1672590"/>
                      <a:pt x="121920" y="1656080"/>
                    </a:cubicBezTo>
                    <a:cubicBezTo>
                      <a:pt x="146050" y="1639570"/>
                      <a:pt x="173990" y="1625600"/>
                      <a:pt x="203200" y="1617980"/>
                    </a:cubicBezTo>
                    <a:cubicBezTo>
                      <a:pt x="231140" y="1610360"/>
                      <a:pt x="261620" y="1606550"/>
                      <a:pt x="290830" y="1607820"/>
                    </a:cubicBezTo>
                    <a:cubicBezTo>
                      <a:pt x="320040" y="1609090"/>
                      <a:pt x="350520" y="1615440"/>
                      <a:pt x="378460" y="1626870"/>
                    </a:cubicBezTo>
                    <a:cubicBezTo>
                      <a:pt x="405130" y="1637030"/>
                      <a:pt x="433070" y="1653540"/>
                      <a:pt x="454660" y="1672590"/>
                    </a:cubicBezTo>
                    <a:cubicBezTo>
                      <a:pt x="477520" y="1691640"/>
                      <a:pt x="497840" y="1714500"/>
                      <a:pt x="513080" y="1739900"/>
                    </a:cubicBezTo>
                    <a:cubicBezTo>
                      <a:pt x="528320" y="1765300"/>
                      <a:pt x="539750" y="1794510"/>
                      <a:pt x="546100" y="1822450"/>
                    </a:cubicBezTo>
                    <a:cubicBezTo>
                      <a:pt x="552450" y="1851660"/>
                      <a:pt x="554990" y="1882140"/>
                      <a:pt x="551180" y="1911350"/>
                    </a:cubicBezTo>
                    <a:cubicBezTo>
                      <a:pt x="548640" y="1940560"/>
                      <a:pt x="539750" y="1971040"/>
                      <a:pt x="528320" y="1997710"/>
                    </a:cubicBezTo>
                    <a:cubicBezTo>
                      <a:pt x="515620" y="2024380"/>
                      <a:pt x="497840" y="2049780"/>
                      <a:pt x="478790" y="2071370"/>
                    </a:cubicBezTo>
                    <a:cubicBezTo>
                      <a:pt x="458470" y="2092960"/>
                      <a:pt x="433070" y="2112010"/>
                      <a:pt x="407670" y="2125980"/>
                    </a:cubicBezTo>
                    <a:cubicBezTo>
                      <a:pt x="382270" y="2139950"/>
                      <a:pt x="351790" y="2150110"/>
                      <a:pt x="322580" y="2155190"/>
                    </a:cubicBezTo>
                    <a:cubicBezTo>
                      <a:pt x="294640" y="2160270"/>
                      <a:pt x="262890" y="2160270"/>
                      <a:pt x="233680" y="2155190"/>
                    </a:cubicBezTo>
                    <a:cubicBezTo>
                      <a:pt x="204470" y="2150110"/>
                      <a:pt x="175260" y="2141220"/>
                      <a:pt x="149860" y="2127250"/>
                    </a:cubicBezTo>
                    <a:cubicBezTo>
                      <a:pt x="123190" y="2113280"/>
                      <a:pt x="97790" y="2094230"/>
                      <a:pt x="78740" y="2073910"/>
                    </a:cubicBezTo>
                    <a:cubicBezTo>
                      <a:pt x="58420" y="2052320"/>
                      <a:pt x="40640" y="2026920"/>
                      <a:pt x="27940" y="2000250"/>
                    </a:cubicBezTo>
                    <a:cubicBezTo>
                      <a:pt x="15240" y="1973580"/>
                      <a:pt x="6350" y="1943100"/>
                      <a:pt x="3810" y="1913890"/>
                    </a:cubicBezTo>
                    <a:cubicBezTo>
                      <a:pt x="0" y="1884680"/>
                      <a:pt x="1270" y="1852930"/>
                      <a:pt x="7620" y="1824990"/>
                    </a:cubicBezTo>
                    <a:cubicBezTo>
                      <a:pt x="13970" y="1795780"/>
                      <a:pt x="25400" y="1766570"/>
                      <a:pt x="40640" y="1742440"/>
                    </a:cubicBezTo>
                    <a:cubicBezTo>
                      <a:pt x="55880" y="1717040"/>
                      <a:pt x="76200" y="1692910"/>
                      <a:pt x="97790" y="1673860"/>
                    </a:cubicBezTo>
                    <a:cubicBezTo>
                      <a:pt x="120650" y="1654810"/>
                      <a:pt x="139700" y="1639570"/>
                      <a:pt x="173990" y="1626870"/>
                    </a:cubicBezTo>
                    <a:cubicBezTo>
                      <a:pt x="231140" y="1607820"/>
                      <a:pt x="328930" y="1617980"/>
                      <a:pt x="414020" y="1595120"/>
                    </a:cubicBezTo>
                    <a:cubicBezTo>
                      <a:pt x="520700" y="1565910"/>
                      <a:pt x="640080" y="1498600"/>
                      <a:pt x="760730" y="1452880"/>
                    </a:cubicBezTo>
                    <a:cubicBezTo>
                      <a:pt x="890270" y="1405890"/>
                      <a:pt x="1029970" y="1372870"/>
                      <a:pt x="1164590" y="1316990"/>
                    </a:cubicBezTo>
                    <a:cubicBezTo>
                      <a:pt x="1308100" y="1259840"/>
                      <a:pt x="1433830" y="1193800"/>
                      <a:pt x="1596390" y="1109980"/>
                    </a:cubicBezTo>
                    <a:cubicBezTo>
                      <a:pt x="1816100" y="995680"/>
                      <a:pt x="2166620" y="800100"/>
                      <a:pt x="2354580" y="687070"/>
                    </a:cubicBezTo>
                    <a:cubicBezTo>
                      <a:pt x="2471420" y="617220"/>
                      <a:pt x="2534920" y="572770"/>
                      <a:pt x="2628900" y="509270"/>
                    </a:cubicBezTo>
                    <a:cubicBezTo>
                      <a:pt x="2734310" y="438150"/>
                      <a:pt x="2858770" y="359410"/>
                      <a:pt x="2955290" y="281940"/>
                    </a:cubicBezTo>
                    <a:cubicBezTo>
                      <a:pt x="3039110" y="213360"/>
                      <a:pt x="3112770" y="119380"/>
                      <a:pt x="3176270" y="72390"/>
                    </a:cubicBezTo>
                    <a:cubicBezTo>
                      <a:pt x="3216910" y="41910"/>
                      <a:pt x="3253740" y="21590"/>
                      <a:pt x="3286760" y="10160"/>
                    </a:cubicBezTo>
                    <a:cubicBezTo>
                      <a:pt x="3309620" y="2540"/>
                      <a:pt x="3324860" y="0"/>
                      <a:pt x="3350260" y="1270"/>
                    </a:cubicBezTo>
                    <a:cubicBezTo>
                      <a:pt x="3384550" y="2540"/>
                      <a:pt x="3436620" y="10160"/>
                      <a:pt x="3473450" y="27940"/>
                    </a:cubicBezTo>
                    <a:cubicBezTo>
                      <a:pt x="3510280" y="45720"/>
                      <a:pt x="3547110" y="76200"/>
                      <a:pt x="3571240" y="109220"/>
                    </a:cubicBezTo>
                    <a:cubicBezTo>
                      <a:pt x="3595370" y="142240"/>
                      <a:pt x="3611880" y="193040"/>
                      <a:pt x="3619500" y="226060"/>
                    </a:cubicBezTo>
                    <a:cubicBezTo>
                      <a:pt x="3624580" y="250190"/>
                      <a:pt x="3623310" y="269240"/>
                      <a:pt x="3620770" y="290830"/>
                    </a:cubicBezTo>
                    <a:cubicBezTo>
                      <a:pt x="3619500" y="311150"/>
                      <a:pt x="3616960" y="330200"/>
                      <a:pt x="3608070" y="353060"/>
                    </a:cubicBezTo>
                    <a:cubicBezTo>
                      <a:pt x="3594100" y="384810"/>
                      <a:pt x="3538220" y="459740"/>
                      <a:pt x="3538220" y="459740"/>
                    </a:cubicBezTo>
                  </a:path>
                </a:pathLst>
              </a:custGeom>
              <a:solidFill>
                <a:srgbClr val="D7D7D7"/>
              </a:solidFill>
              <a:ln cap="sq">
                <a:noFill/>
                <a:prstDash val="solid"/>
                <a:miter/>
              </a:ln>
            </p:spPr>
          </p:sp>
        </p:grpSp>
        <p:grpSp>
          <p:nvGrpSpPr>
            <p:cNvPr id="9" name="Group 9"/>
            <p:cNvGrpSpPr/>
            <p:nvPr/>
          </p:nvGrpSpPr>
          <p:grpSpPr>
            <a:xfrm>
              <a:off x="9465310" y="9860280"/>
              <a:ext cx="4276090" cy="918210"/>
              <a:chOff x="0" y="0"/>
              <a:chExt cx="4276090" cy="918210"/>
            </a:xfrm>
          </p:grpSpPr>
          <p:sp>
            <p:nvSpPr>
              <p:cNvPr id="10" name="Freeform 10"/>
              <p:cNvSpPr/>
              <p:nvPr/>
            </p:nvSpPr>
            <p:spPr>
              <a:xfrm>
                <a:off x="48260" y="36830"/>
                <a:ext cx="4177030" cy="830580"/>
              </a:xfrm>
              <a:custGeom>
                <a:avLst/>
                <a:gdLst/>
                <a:ahLst/>
                <a:cxnLst/>
                <a:rect l="l" t="t" r="r" b="b"/>
                <a:pathLst>
                  <a:path w="4177030" h="830580">
                    <a:moveTo>
                      <a:pt x="3950970" y="538480"/>
                    </a:moveTo>
                    <a:cubicBezTo>
                      <a:pt x="2979420" y="685800"/>
                      <a:pt x="2802890" y="745490"/>
                      <a:pt x="2618740" y="774700"/>
                    </a:cubicBezTo>
                    <a:cubicBezTo>
                      <a:pt x="2443480" y="801370"/>
                      <a:pt x="2269490" y="810260"/>
                      <a:pt x="2101850" y="819150"/>
                    </a:cubicBezTo>
                    <a:cubicBezTo>
                      <a:pt x="1945640" y="826770"/>
                      <a:pt x="1821180" y="830580"/>
                      <a:pt x="1648460" y="829310"/>
                    </a:cubicBezTo>
                    <a:cubicBezTo>
                      <a:pt x="1418590" y="828040"/>
                      <a:pt x="1040130" y="820420"/>
                      <a:pt x="844550" y="800100"/>
                    </a:cubicBezTo>
                    <a:cubicBezTo>
                      <a:pt x="730250" y="788670"/>
                      <a:pt x="669290" y="773430"/>
                      <a:pt x="575310" y="753110"/>
                    </a:cubicBezTo>
                    <a:cubicBezTo>
                      <a:pt x="469900" y="728980"/>
                      <a:pt x="257810" y="648970"/>
                      <a:pt x="241300" y="662940"/>
                    </a:cubicBezTo>
                    <a:cubicBezTo>
                      <a:pt x="237490" y="666750"/>
                      <a:pt x="246380" y="675640"/>
                      <a:pt x="242570" y="678180"/>
                    </a:cubicBezTo>
                    <a:cubicBezTo>
                      <a:pt x="237490" y="683260"/>
                      <a:pt x="200660" y="671830"/>
                      <a:pt x="177800" y="660400"/>
                    </a:cubicBezTo>
                    <a:cubicBezTo>
                      <a:pt x="144780" y="643890"/>
                      <a:pt x="96520" y="613410"/>
                      <a:pt x="68580" y="580390"/>
                    </a:cubicBezTo>
                    <a:cubicBezTo>
                      <a:pt x="40640" y="546100"/>
                      <a:pt x="19050" y="494030"/>
                      <a:pt x="8890" y="458470"/>
                    </a:cubicBezTo>
                    <a:cubicBezTo>
                      <a:pt x="2540" y="433070"/>
                      <a:pt x="0" y="416560"/>
                      <a:pt x="2540" y="391160"/>
                    </a:cubicBezTo>
                    <a:cubicBezTo>
                      <a:pt x="6350" y="354330"/>
                      <a:pt x="22860" y="293370"/>
                      <a:pt x="39370" y="260350"/>
                    </a:cubicBezTo>
                    <a:cubicBezTo>
                      <a:pt x="49530" y="237490"/>
                      <a:pt x="59690" y="223520"/>
                      <a:pt x="78740" y="205740"/>
                    </a:cubicBezTo>
                    <a:cubicBezTo>
                      <a:pt x="105410" y="180340"/>
                      <a:pt x="151130" y="146050"/>
                      <a:pt x="191770" y="132080"/>
                    </a:cubicBezTo>
                    <a:cubicBezTo>
                      <a:pt x="233680" y="118110"/>
                      <a:pt x="278130" y="106680"/>
                      <a:pt x="326390" y="119380"/>
                    </a:cubicBezTo>
                    <a:cubicBezTo>
                      <a:pt x="398780" y="139700"/>
                      <a:pt x="529590" y="242570"/>
                      <a:pt x="567690" y="298450"/>
                    </a:cubicBezTo>
                    <a:cubicBezTo>
                      <a:pt x="588010" y="328930"/>
                      <a:pt x="589280" y="355600"/>
                      <a:pt x="591820" y="386080"/>
                    </a:cubicBezTo>
                    <a:cubicBezTo>
                      <a:pt x="595630" y="415290"/>
                      <a:pt x="594360" y="447040"/>
                      <a:pt x="588010" y="476250"/>
                    </a:cubicBezTo>
                    <a:cubicBezTo>
                      <a:pt x="581660" y="506730"/>
                      <a:pt x="570230" y="535940"/>
                      <a:pt x="554990" y="561340"/>
                    </a:cubicBezTo>
                    <a:cubicBezTo>
                      <a:pt x="538480" y="588010"/>
                      <a:pt x="518160" y="612140"/>
                      <a:pt x="495300" y="631190"/>
                    </a:cubicBezTo>
                    <a:cubicBezTo>
                      <a:pt x="472440" y="651510"/>
                      <a:pt x="445770" y="668020"/>
                      <a:pt x="417830" y="679450"/>
                    </a:cubicBezTo>
                    <a:cubicBezTo>
                      <a:pt x="389890" y="689610"/>
                      <a:pt x="358140" y="697230"/>
                      <a:pt x="328930" y="698500"/>
                    </a:cubicBezTo>
                    <a:cubicBezTo>
                      <a:pt x="298450" y="701040"/>
                      <a:pt x="266700" y="697230"/>
                      <a:pt x="237490" y="689610"/>
                    </a:cubicBezTo>
                    <a:cubicBezTo>
                      <a:pt x="209550" y="681990"/>
                      <a:pt x="180340" y="668020"/>
                      <a:pt x="154940" y="651510"/>
                    </a:cubicBezTo>
                    <a:cubicBezTo>
                      <a:pt x="130810" y="635000"/>
                      <a:pt x="106680" y="613410"/>
                      <a:pt x="88900" y="589280"/>
                    </a:cubicBezTo>
                    <a:cubicBezTo>
                      <a:pt x="69850" y="565150"/>
                      <a:pt x="54610" y="537210"/>
                      <a:pt x="45720" y="509270"/>
                    </a:cubicBezTo>
                    <a:cubicBezTo>
                      <a:pt x="35560" y="480060"/>
                      <a:pt x="30480" y="448310"/>
                      <a:pt x="30480" y="419100"/>
                    </a:cubicBezTo>
                    <a:cubicBezTo>
                      <a:pt x="30480" y="388620"/>
                      <a:pt x="35560" y="356870"/>
                      <a:pt x="44450" y="328930"/>
                    </a:cubicBezTo>
                    <a:cubicBezTo>
                      <a:pt x="54610" y="299720"/>
                      <a:pt x="68580" y="271780"/>
                      <a:pt x="87630" y="247650"/>
                    </a:cubicBezTo>
                    <a:cubicBezTo>
                      <a:pt x="105410" y="223520"/>
                      <a:pt x="128270" y="201930"/>
                      <a:pt x="152400" y="185420"/>
                    </a:cubicBezTo>
                    <a:cubicBezTo>
                      <a:pt x="177800" y="167640"/>
                      <a:pt x="207010" y="154940"/>
                      <a:pt x="234950" y="146050"/>
                    </a:cubicBezTo>
                    <a:cubicBezTo>
                      <a:pt x="264160" y="138430"/>
                      <a:pt x="295910" y="134620"/>
                      <a:pt x="326390" y="135890"/>
                    </a:cubicBezTo>
                    <a:cubicBezTo>
                      <a:pt x="355600" y="137160"/>
                      <a:pt x="387350" y="144780"/>
                      <a:pt x="415290" y="154940"/>
                    </a:cubicBezTo>
                    <a:cubicBezTo>
                      <a:pt x="443230" y="166370"/>
                      <a:pt x="471170" y="182880"/>
                      <a:pt x="494030" y="201930"/>
                    </a:cubicBezTo>
                    <a:cubicBezTo>
                      <a:pt x="516890" y="220980"/>
                      <a:pt x="537210" y="245110"/>
                      <a:pt x="552450" y="271780"/>
                    </a:cubicBezTo>
                    <a:cubicBezTo>
                      <a:pt x="568960" y="297180"/>
                      <a:pt x="580390" y="326390"/>
                      <a:pt x="586740" y="355600"/>
                    </a:cubicBezTo>
                    <a:cubicBezTo>
                      <a:pt x="594360" y="384810"/>
                      <a:pt x="595630" y="416560"/>
                      <a:pt x="593090" y="447040"/>
                    </a:cubicBezTo>
                    <a:cubicBezTo>
                      <a:pt x="589280" y="476250"/>
                      <a:pt x="580390" y="508000"/>
                      <a:pt x="568960" y="534670"/>
                    </a:cubicBezTo>
                    <a:cubicBezTo>
                      <a:pt x="556260" y="562610"/>
                      <a:pt x="538480" y="588010"/>
                      <a:pt x="518160" y="610870"/>
                    </a:cubicBezTo>
                    <a:cubicBezTo>
                      <a:pt x="496570" y="632460"/>
                      <a:pt x="471170" y="651510"/>
                      <a:pt x="445770" y="665480"/>
                    </a:cubicBezTo>
                    <a:cubicBezTo>
                      <a:pt x="419100" y="680720"/>
                      <a:pt x="388620" y="690880"/>
                      <a:pt x="359410" y="695960"/>
                    </a:cubicBezTo>
                    <a:cubicBezTo>
                      <a:pt x="328930" y="701040"/>
                      <a:pt x="297180" y="701040"/>
                      <a:pt x="267970" y="695960"/>
                    </a:cubicBezTo>
                    <a:cubicBezTo>
                      <a:pt x="238760" y="690880"/>
                      <a:pt x="208280" y="680720"/>
                      <a:pt x="181610" y="666750"/>
                    </a:cubicBezTo>
                    <a:cubicBezTo>
                      <a:pt x="154940" y="652780"/>
                      <a:pt x="129540" y="633730"/>
                      <a:pt x="107950" y="612140"/>
                    </a:cubicBezTo>
                    <a:cubicBezTo>
                      <a:pt x="87630" y="590550"/>
                      <a:pt x="52070" y="541020"/>
                      <a:pt x="57150" y="537210"/>
                    </a:cubicBezTo>
                    <a:cubicBezTo>
                      <a:pt x="63500" y="530860"/>
                      <a:pt x="247650" y="670560"/>
                      <a:pt x="242570" y="678180"/>
                    </a:cubicBezTo>
                    <a:cubicBezTo>
                      <a:pt x="240030" y="684530"/>
                      <a:pt x="148590" y="646430"/>
                      <a:pt x="118110" y="626110"/>
                    </a:cubicBezTo>
                    <a:cubicBezTo>
                      <a:pt x="96520" y="612140"/>
                      <a:pt x="83820" y="600710"/>
                      <a:pt x="68580" y="580390"/>
                    </a:cubicBezTo>
                    <a:cubicBezTo>
                      <a:pt x="46990" y="551180"/>
                      <a:pt x="19050" y="494030"/>
                      <a:pt x="8890" y="458470"/>
                    </a:cubicBezTo>
                    <a:cubicBezTo>
                      <a:pt x="2540" y="433070"/>
                      <a:pt x="0" y="416560"/>
                      <a:pt x="2540" y="391160"/>
                    </a:cubicBezTo>
                    <a:cubicBezTo>
                      <a:pt x="6350" y="354330"/>
                      <a:pt x="17780" y="298450"/>
                      <a:pt x="39370" y="260350"/>
                    </a:cubicBezTo>
                    <a:cubicBezTo>
                      <a:pt x="59690" y="222250"/>
                      <a:pt x="93980" y="186690"/>
                      <a:pt x="130810" y="162560"/>
                    </a:cubicBezTo>
                    <a:cubicBezTo>
                      <a:pt x="167640" y="138430"/>
                      <a:pt x="222250" y="123190"/>
                      <a:pt x="259080" y="118110"/>
                    </a:cubicBezTo>
                    <a:cubicBezTo>
                      <a:pt x="284480" y="114300"/>
                      <a:pt x="297180" y="114300"/>
                      <a:pt x="326390" y="119380"/>
                    </a:cubicBezTo>
                    <a:cubicBezTo>
                      <a:pt x="384810" y="129540"/>
                      <a:pt x="490220" y="179070"/>
                      <a:pt x="580390" y="201930"/>
                    </a:cubicBezTo>
                    <a:cubicBezTo>
                      <a:pt x="679450" y="227330"/>
                      <a:pt x="769620" y="245110"/>
                      <a:pt x="897890" y="260350"/>
                    </a:cubicBezTo>
                    <a:cubicBezTo>
                      <a:pt x="1093470" y="284480"/>
                      <a:pt x="1427480" y="295910"/>
                      <a:pt x="1643380" y="302260"/>
                    </a:cubicBezTo>
                    <a:cubicBezTo>
                      <a:pt x="1808480" y="306070"/>
                      <a:pt x="1935480" y="303530"/>
                      <a:pt x="2080260" y="299720"/>
                    </a:cubicBezTo>
                    <a:cubicBezTo>
                      <a:pt x="2225040" y="294640"/>
                      <a:pt x="2358390" y="295910"/>
                      <a:pt x="2512060" y="274320"/>
                    </a:cubicBezTo>
                    <a:cubicBezTo>
                      <a:pt x="2693670" y="248920"/>
                      <a:pt x="2886710" y="186690"/>
                      <a:pt x="3100070" y="147320"/>
                    </a:cubicBezTo>
                    <a:cubicBezTo>
                      <a:pt x="3354070" y="99060"/>
                      <a:pt x="3784600" y="0"/>
                      <a:pt x="3937000" y="13970"/>
                    </a:cubicBezTo>
                    <a:cubicBezTo>
                      <a:pt x="3995420" y="19050"/>
                      <a:pt x="4025900" y="38100"/>
                      <a:pt x="4056380" y="55880"/>
                    </a:cubicBezTo>
                    <a:cubicBezTo>
                      <a:pt x="4077970" y="67310"/>
                      <a:pt x="4089400" y="77470"/>
                      <a:pt x="4104640" y="96520"/>
                    </a:cubicBezTo>
                    <a:cubicBezTo>
                      <a:pt x="4127500" y="123190"/>
                      <a:pt x="4155440" y="173990"/>
                      <a:pt x="4166870" y="207010"/>
                    </a:cubicBezTo>
                    <a:cubicBezTo>
                      <a:pt x="4174490" y="229870"/>
                      <a:pt x="4175760" y="248920"/>
                      <a:pt x="4175760" y="270510"/>
                    </a:cubicBezTo>
                    <a:cubicBezTo>
                      <a:pt x="4177030" y="290830"/>
                      <a:pt x="4177030" y="309880"/>
                      <a:pt x="4170680" y="334010"/>
                    </a:cubicBezTo>
                    <a:cubicBezTo>
                      <a:pt x="4160520" y="367030"/>
                      <a:pt x="4135120" y="419100"/>
                      <a:pt x="4114800" y="447040"/>
                    </a:cubicBezTo>
                    <a:cubicBezTo>
                      <a:pt x="4099560" y="467360"/>
                      <a:pt x="4088130" y="477520"/>
                      <a:pt x="4067810" y="490220"/>
                    </a:cubicBezTo>
                    <a:cubicBezTo>
                      <a:pt x="4038600" y="509270"/>
                      <a:pt x="3950970" y="538480"/>
                      <a:pt x="3950970" y="538480"/>
                    </a:cubicBezTo>
                  </a:path>
                </a:pathLst>
              </a:custGeom>
              <a:solidFill>
                <a:srgbClr val="D7D7D7"/>
              </a:solidFill>
              <a:ln cap="sq">
                <a:noFill/>
                <a:prstDash val="solid"/>
                <a:miter/>
              </a:ln>
            </p:spPr>
          </p:sp>
        </p:grpSp>
        <p:grpSp>
          <p:nvGrpSpPr>
            <p:cNvPr id="11" name="Group 11"/>
            <p:cNvGrpSpPr/>
            <p:nvPr/>
          </p:nvGrpSpPr>
          <p:grpSpPr>
            <a:xfrm>
              <a:off x="0" y="5260340"/>
              <a:ext cx="2340610" cy="4337050"/>
              <a:chOff x="0" y="0"/>
              <a:chExt cx="2340610" cy="4337050"/>
            </a:xfrm>
          </p:grpSpPr>
          <p:sp>
            <p:nvSpPr>
              <p:cNvPr id="12" name="Freeform 12"/>
              <p:cNvSpPr/>
              <p:nvPr/>
            </p:nvSpPr>
            <p:spPr>
              <a:xfrm>
                <a:off x="48260" y="46990"/>
                <a:ext cx="2255520" cy="4240530"/>
              </a:xfrm>
              <a:custGeom>
                <a:avLst/>
                <a:gdLst/>
                <a:ahLst/>
                <a:cxnLst/>
                <a:rect l="l" t="t" r="r" b="b"/>
                <a:pathLst>
                  <a:path w="2255520" h="4240530">
                    <a:moveTo>
                      <a:pt x="1788160" y="4108450"/>
                    </a:moveTo>
                    <a:cubicBezTo>
                      <a:pt x="543560" y="1570990"/>
                      <a:pt x="237490" y="670560"/>
                      <a:pt x="106680" y="452120"/>
                    </a:cubicBezTo>
                    <a:cubicBezTo>
                      <a:pt x="71120" y="393700"/>
                      <a:pt x="40640" y="388620"/>
                      <a:pt x="24130" y="351790"/>
                    </a:cubicBezTo>
                    <a:cubicBezTo>
                      <a:pt x="7620" y="316230"/>
                      <a:pt x="0" y="273050"/>
                      <a:pt x="2540" y="234950"/>
                    </a:cubicBezTo>
                    <a:cubicBezTo>
                      <a:pt x="5080" y="195580"/>
                      <a:pt x="19050" y="153670"/>
                      <a:pt x="39370" y="121920"/>
                    </a:cubicBezTo>
                    <a:cubicBezTo>
                      <a:pt x="58420" y="88900"/>
                      <a:pt x="90170" y="58420"/>
                      <a:pt x="123190" y="38100"/>
                    </a:cubicBezTo>
                    <a:cubicBezTo>
                      <a:pt x="156210" y="19050"/>
                      <a:pt x="198120" y="6350"/>
                      <a:pt x="236220" y="3810"/>
                    </a:cubicBezTo>
                    <a:cubicBezTo>
                      <a:pt x="275590" y="1270"/>
                      <a:pt x="322580" y="13970"/>
                      <a:pt x="353060" y="25400"/>
                    </a:cubicBezTo>
                    <a:cubicBezTo>
                      <a:pt x="374650" y="34290"/>
                      <a:pt x="386080" y="39370"/>
                      <a:pt x="403860" y="57150"/>
                    </a:cubicBezTo>
                    <a:cubicBezTo>
                      <a:pt x="439420" y="91440"/>
                      <a:pt x="504190" y="191770"/>
                      <a:pt x="523240" y="241300"/>
                    </a:cubicBezTo>
                    <a:cubicBezTo>
                      <a:pt x="535940" y="271780"/>
                      <a:pt x="537210" y="294640"/>
                      <a:pt x="537210" y="321310"/>
                    </a:cubicBezTo>
                    <a:cubicBezTo>
                      <a:pt x="537210" y="347980"/>
                      <a:pt x="532130" y="374650"/>
                      <a:pt x="523240" y="400050"/>
                    </a:cubicBezTo>
                    <a:cubicBezTo>
                      <a:pt x="515620" y="425450"/>
                      <a:pt x="501650" y="449580"/>
                      <a:pt x="485140" y="471170"/>
                    </a:cubicBezTo>
                    <a:cubicBezTo>
                      <a:pt x="469900" y="492760"/>
                      <a:pt x="449580" y="511810"/>
                      <a:pt x="426720" y="525780"/>
                    </a:cubicBezTo>
                    <a:cubicBezTo>
                      <a:pt x="405130" y="541020"/>
                      <a:pt x="379730" y="552450"/>
                      <a:pt x="354330" y="560070"/>
                    </a:cubicBezTo>
                    <a:cubicBezTo>
                      <a:pt x="328930" y="566420"/>
                      <a:pt x="300990" y="570230"/>
                      <a:pt x="274320" y="568960"/>
                    </a:cubicBezTo>
                    <a:cubicBezTo>
                      <a:pt x="247650" y="566420"/>
                      <a:pt x="219710" y="561340"/>
                      <a:pt x="195580" y="551180"/>
                    </a:cubicBezTo>
                    <a:cubicBezTo>
                      <a:pt x="171450" y="541020"/>
                      <a:pt x="147320" y="527050"/>
                      <a:pt x="127000" y="509270"/>
                    </a:cubicBezTo>
                    <a:cubicBezTo>
                      <a:pt x="106680" y="492760"/>
                      <a:pt x="88900" y="471170"/>
                      <a:pt x="74930" y="448310"/>
                    </a:cubicBezTo>
                    <a:cubicBezTo>
                      <a:pt x="60960" y="425450"/>
                      <a:pt x="50800" y="398780"/>
                      <a:pt x="45720" y="373380"/>
                    </a:cubicBezTo>
                    <a:cubicBezTo>
                      <a:pt x="39370" y="347980"/>
                      <a:pt x="38100" y="318770"/>
                      <a:pt x="41910" y="293370"/>
                    </a:cubicBezTo>
                    <a:cubicBezTo>
                      <a:pt x="44450" y="266700"/>
                      <a:pt x="52070" y="240030"/>
                      <a:pt x="63500" y="215900"/>
                    </a:cubicBezTo>
                    <a:cubicBezTo>
                      <a:pt x="73660" y="191770"/>
                      <a:pt x="90170" y="168910"/>
                      <a:pt x="107950" y="148590"/>
                    </a:cubicBezTo>
                    <a:cubicBezTo>
                      <a:pt x="127000" y="129540"/>
                      <a:pt x="148590" y="113030"/>
                      <a:pt x="172720" y="100330"/>
                    </a:cubicBezTo>
                    <a:cubicBezTo>
                      <a:pt x="195580" y="88900"/>
                      <a:pt x="222250" y="80010"/>
                      <a:pt x="248920" y="74930"/>
                    </a:cubicBezTo>
                    <a:cubicBezTo>
                      <a:pt x="274320" y="71120"/>
                      <a:pt x="302260" y="71120"/>
                      <a:pt x="328930" y="74930"/>
                    </a:cubicBezTo>
                    <a:cubicBezTo>
                      <a:pt x="355600" y="80010"/>
                      <a:pt x="382270" y="88900"/>
                      <a:pt x="405130" y="101600"/>
                    </a:cubicBezTo>
                    <a:cubicBezTo>
                      <a:pt x="427990" y="113030"/>
                      <a:pt x="450850" y="130810"/>
                      <a:pt x="468630" y="149860"/>
                    </a:cubicBezTo>
                    <a:cubicBezTo>
                      <a:pt x="487680" y="168910"/>
                      <a:pt x="502920" y="193040"/>
                      <a:pt x="514350" y="217170"/>
                    </a:cubicBezTo>
                    <a:cubicBezTo>
                      <a:pt x="524510" y="240030"/>
                      <a:pt x="532130" y="267970"/>
                      <a:pt x="534670" y="294640"/>
                    </a:cubicBezTo>
                    <a:cubicBezTo>
                      <a:pt x="538480" y="320040"/>
                      <a:pt x="535940" y="347980"/>
                      <a:pt x="530860" y="374650"/>
                    </a:cubicBezTo>
                    <a:cubicBezTo>
                      <a:pt x="524510" y="400050"/>
                      <a:pt x="514350" y="426720"/>
                      <a:pt x="500380" y="449580"/>
                    </a:cubicBezTo>
                    <a:cubicBezTo>
                      <a:pt x="487680" y="471170"/>
                      <a:pt x="468630" y="492760"/>
                      <a:pt x="448310" y="510540"/>
                    </a:cubicBezTo>
                    <a:cubicBezTo>
                      <a:pt x="427990" y="527050"/>
                      <a:pt x="403860" y="542290"/>
                      <a:pt x="379730" y="551180"/>
                    </a:cubicBezTo>
                    <a:cubicBezTo>
                      <a:pt x="355600" y="561340"/>
                      <a:pt x="327660" y="567690"/>
                      <a:pt x="300990" y="568960"/>
                    </a:cubicBezTo>
                    <a:cubicBezTo>
                      <a:pt x="274320" y="570230"/>
                      <a:pt x="246380" y="566420"/>
                      <a:pt x="220980" y="560070"/>
                    </a:cubicBezTo>
                    <a:cubicBezTo>
                      <a:pt x="195580" y="552450"/>
                      <a:pt x="170180" y="541020"/>
                      <a:pt x="148590" y="525780"/>
                    </a:cubicBezTo>
                    <a:cubicBezTo>
                      <a:pt x="127000" y="510540"/>
                      <a:pt x="106680" y="491490"/>
                      <a:pt x="90170" y="469900"/>
                    </a:cubicBezTo>
                    <a:cubicBezTo>
                      <a:pt x="73660" y="449580"/>
                      <a:pt x="49530" y="401320"/>
                      <a:pt x="52070" y="398780"/>
                    </a:cubicBezTo>
                    <a:cubicBezTo>
                      <a:pt x="54610" y="397510"/>
                      <a:pt x="96520" y="444500"/>
                      <a:pt x="96520" y="444500"/>
                    </a:cubicBezTo>
                    <a:cubicBezTo>
                      <a:pt x="96520" y="445770"/>
                      <a:pt x="67310" y="421640"/>
                      <a:pt x="54610" y="402590"/>
                    </a:cubicBezTo>
                    <a:cubicBezTo>
                      <a:pt x="35560" y="375920"/>
                      <a:pt x="12700" y="331470"/>
                      <a:pt x="6350" y="294640"/>
                    </a:cubicBezTo>
                    <a:cubicBezTo>
                      <a:pt x="0" y="256540"/>
                      <a:pt x="2540" y="212090"/>
                      <a:pt x="13970" y="175260"/>
                    </a:cubicBezTo>
                    <a:cubicBezTo>
                      <a:pt x="25400" y="139700"/>
                      <a:pt x="48260" y="101600"/>
                      <a:pt x="76200" y="74930"/>
                    </a:cubicBezTo>
                    <a:cubicBezTo>
                      <a:pt x="102870" y="48260"/>
                      <a:pt x="140970" y="25400"/>
                      <a:pt x="177800" y="13970"/>
                    </a:cubicBezTo>
                    <a:cubicBezTo>
                      <a:pt x="214630" y="2540"/>
                      <a:pt x="259080" y="0"/>
                      <a:pt x="295910" y="7620"/>
                    </a:cubicBezTo>
                    <a:cubicBezTo>
                      <a:pt x="334010" y="15240"/>
                      <a:pt x="406400" y="50800"/>
                      <a:pt x="403860" y="57150"/>
                    </a:cubicBezTo>
                    <a:cubicBezTo>
                      <a:pt x="402590" y="63500"/>
                      <a:pt x="261620" y="20320"/>
                      <a:pt x="254000" y="36830"/>
                    </a:cubicBezTo>
                    <a:cubicBezTo>
                      <a:pt x="240030" y="66040"/>
                      <a:pt x="478790" y="186690"/>
                      <a:pt x="570230" y="322580"/>
                    </a:cubicBezTo>
                    <a:cubicBezTo>
                      <a:pt x="704850" y="521970"/>
                      <a:pt x="775970" y="902970"/>
                      <a:pt x="882650" y="1182370"/>
                    </a:cubicBezTo>
                    <a:cubicBezTo>
                      <a:pt x="986790" y="1449070"/>
                      <a:pt x="1103630" y="1739900"/>
                      <a:pt x="1202690" y="1960880"/>
                    </a:cubicBezTo>
                    <a:cubicBezTo>
                      <a:pt x="1278890" y="2128520"/>
                      <a:pt x="1320800" y="2207260"/>
                      <a:pt x="1417320" y="2395220"/>
                    </a:cubicBezTo>
                    <a:cubicBezTo>
                      <a:pt x="1601470" y="2753360"/>
                      <a:pt x="2186940" y="3716020"/>
                      <a:pt x="2241550" y="3942080"/>
                    </a:cubicBezTo>
                    <a:cubicBezTo>
                      <a:pt x="2255520" y="3999230"/>
                      <a:pt x="2246630" y="4027170"/>
                      <a:pt x="2240280" y="4057650"/>
                    </a:cubicBezTo>
                    <a:cubicBezTo>
                      <a:pt x="2236470" y="4080510"/>
                      <a:pt x="2230120" y="4093210"/>
                      <a:pt x="2218690" y="4112260"/>
                    </a:cubicBezTo>
                    <a:cubicBezTo>
                      <a:pt x="2202180" y="4138930"/>
                      <a:pt x="2166620" y="4179570"/>
                      <a:pt x="2141220" y="4198620"/>
                    </a:cubicBezTo>
                    <a:cubicBezTo>
                      <a:pt x="2123440" y="4212590"/>
                      <a:pt x="2110740" y="4218940"/>
                      <a:pt x="2089150" y="4225290"/>
                    </a:cubicBezTo>
                    <a:cubicBezTo>
                      <a:pt x="2058670" y="4234180"/>
                      <a:pt x="2005330" y="4240530"/>
                      <a:pt x="1973580" y="4237990"/>
                    </a:cubicBezTo>
                    <a:cubicBezTo>
                      <a:pt x="1950720" y="4236720"/>
                      <a:pt x="1936750" y="4232910"/>
                      <a:pt x="1916430" y="4224020"/>
                    </a:cubicBezTo>
                    <a:cubicBezTo>
                      <a:pt x="1887220" y="4210050"/>
                      <a:pt x="1844040" y="4179570"/>
                      <a:pt x="1821180" y="4156710"/>
                    </a:cubicBezTo>
                    <a:cubicBezTo>
                      <a:pt x="1805940" y="4140200"/>
                      <a:pt x="1788160" y="4108450"/>
                      <a:pt x="1788160" y="4108450"/>
                    </a:cubicBezTo>
                  </a:path>
                </a:pathLst>
              </a:custGeom>
              <a:solidFill>
                <a:srgbClr val="D7D7D7"/>
              </a:solidFill>
              <a:ln cap="sq">
                <a:noFill/>
                <a:prstDash val="solid"/>
                <a:miter/>
              </a:ln>
            </p:spPr>
          </p:sp>
        </p:grpSp>
        <p:grpSp>
          <p:nvGrpSpPr>
            <p:cNvPr id="13" name="Group 13"/>
            <p:cNvGrpSpPr/>
            <p:nvPr/>
          </p:nvGrpSpPr>
          <p:grpSpPr>
            <a:xfrm>
              <a:off x="2998470" y="9653270"/>
              <a:ext cx="5021580" cy="760730"/>
              <a:chOff x="0" y="0"/>
              <a:chExt cx="5021580" cy="760730"/>
            </a:xfrm>
          </p:grpSpPr>
          <p:sp>
            <p:nvSpPr>
              <p:cNvPr id="14" name="Freeform 14"/>
              <p:cNvSpPr/>
              <p:nvPr/>
            </p:nvSpPr>
            <p:spPr>
              <a:xfrm>
                <a:off x="49530" y="43180"/>
                <a:ext cx="4921250" cy="671830"/>
              </a:xfrm>
              <a:custGeom>
                <a:avLst/>
                <a:gdLst/>
                <a:ahLst/>
                <a:cxnLst/>
                <a:rect l="l" t="t" r="r" b="b"/>
                <a:pathLst>
                  <a:path w="4921250" h="671830">
                    <a:moveTo>
                      <a:pt x="4701540" y="588010"/>
                    </a:moveTo>
                    <a:cubicBezTo>
                      <a:pt x="3411220" y="650240"/>
                      <a:pt x="3003550" y="671830"/>
                      <a:pt x="2692400" y="665480"/>
                    </a:cubicBezTo>
                    <a:cubicBezTo>
                      <a:pt x="2449830" y="660400"/>
                      <a:pt x="2289810" y="645160"/>
                      <a:pt x="2043430" y="621030"/>
                    </a:cubicBezTo>
                    <a:cubicBezTo>
                      <a:pt x="1713230" y="589280"/>
                      <a:pt x="1214120" y="505460"/>
                      <a:pt x="887730" y="478790"/>
                    </a:cubicBezTo>
                    <a:cubicBezTo>
                      <a:pt x="651510" y="459740"/>
                      <a:pt x="271780" y="454660"/>
                      <a:pt x="271780" y="457200"/>
                    </a:cubicBezTo>
                    <a:cubicBezTo>
                      <a:pt x="271780" y="457200"/>
                      <a:pt x="312420" y="458470"/>
                      <a:pt x="313690" y="461010"/>
                    </a:cubicBezTo>
                    <a:cubicBezTo>
                      <a:pt x="313690" y="463550"/>
                      <a:pt x="265430" y="474980"/>
                      <a:pt x="241300" y="476250"/>
                    </a:cubicBezTo>
                    <a:cubicBezTo>
                      <a:pt x="217170" y="478790"/>
                      <a:pt x="191770" y="474980"/>
                      <a:pt x="168910" y="468630"/>
                    </a:cubicBezTo>
                    <a:cubicBezTo>
                      <a:pt x="144780" y="462280"/>
                      <a:pt x="121920" y="452120"/>
                      <a:pt x="101600" y="438150"/>
                    </a:cubicBezTo>
                    <a:cubicBezTo>
                      <a:pt x="81280" y="425450"/>
                      <a:pt x="62230" y="407670"/>
                      <a:pt x="48260" y="388620"/>
                    </a:cubicBezTo>
                    <a:cubicBezTo>
                      <a:pt x="33020" y="369570"/>
                      <a:pt x="21590" y="346710"/>
                      <a:pt x="12700" y="323850"/>
                    </a:cubicBezTo>
                    <a:cubicBezTo>
                      <a:pt x="5080" y="300990"/>
                      <a:pt x="1270" y="275590"/>
                      <a:pt x="1270" y="251460"/>
                    </a:cubicBezTo>
                    <a:cubicBezTo>
                      <a:pt x="1270" y="226060"/>
                      <a:pt x="5080" y="200660"/>
                      <a:pt x="12700" y="177800"/>
                    </a:cubicBezTo>
                    <a:cubicBezTo>
                      <a:pt x="20320" y="154940"/>
                      <a:pt x="31750" y="132080"/>
                      <a:pt x="46990" y="113030"/>
                    </a:cubicBezTo>
                    <a:cubicBezTo>
                      <a:pt x="60960" y="93980"/>
                      <a:pt x="80010" y="76200"/>
                      <a:pt x="100330" y="62230"/>
                    </a:cubicBezTo>
                    <a:cubicBezTo>
                      <a:pt x="120650" y="48260"/>
                      <a:pt x="143510" y="38100"/>
                      <a:pt x="166370" y="31750"/>
                    </a:cubicBezTo>
                    <a:cubicBezTo>
                      <a:pt x="190500" y="25400"/>
                      <a:pt x="215900" y="21590"/>
                      <a:pt x="240030" y="22860"/>
                    </a:cubicBezTo>
                    <a:cubicBezTo>
                      <a:pt x="264160" y="24130"/>
                      <a:pt x="289560" y="30480"/>
                      <a:pt x="311150" y="38100"/>
                    </a:cubicBezTo>
                    <a:cubicBezTo>
                      <a:pt x="334010" y="46990"/>
                      <a:pt x="355600" y="60960"/>
                      <a:pt x="374650" y="76200"/>
                    </a:cubicBezTo>
                    <a:cubicBezTo>
                      <a:pt x="393700" y="91440"/>
                      <a:pt x="410210" y="111760"/>
                      <a:pt x="422910" y="132080"/>
                    </a:cubicBezTo>
                    <a:cubicBezTo>
                      <a:pt x="435610" y="152400"/>
                      <a:pt x="444500" y="176530"/>
                      <a:pt x="449580" y="200660"/>
                    </a:cubicBezTo>
                    <a:cubicBezTo>
                      <a:pt x="454660" y="223520"/>
                      <a:pt x="457200" y="250190"/>
                      <a:pt x="454660" y="274320"/>
                    </a:cubicBezTo>
                    <a:cubicBezTo>
                      <a:pt x="452120" y="298450"/>
                      <a:pt x="444500" y="322580"/>
                      <a:pt x="434340" y="344170"/>
                    </a:cubicBezTo>
                    <a:cubicBezTo>
                      <a:pt x="424180" y="367030"/>
                      <a:pt x="410210" y="388620"/>
                      <a:pt x="393700" y="405130"/>
                    </a:cubicBezTo>
                    <a:cubicBezTo>
                      <a:pt x="377190" y="422910"/>
                      <a:pt x="356870" y="439420"/>
                      <a:pt x="335280" y="450850"/>
                    </a:cubicBezTo>
                    <a:cubicBezTo>
                      <a:pt x="313690" y="462280"/>
                      <a:pt x="289560" y="469900"/>
                      <a:pt x="265430" y="473710"/>
                    </a:cubicBezTo>
                    <a:cubicBezTo>
                      <a:pt x="242570" y="477520"/>
                      <a:pt x="215900" y="478790"/>
                      <a:pt x="191770" y="473710"/>
                    </a:cubicBezTo>
                    <a:cubicBezTo>
                      <a:pt x="168910" y="469900"/>
                      <a:pt x="143510" y="462280"/>
                      <a:pt x="123190" y="450850"/>
                    </a:cubicBezTo>
                    <a:cubicBezTo>
                      <a:pt x="101600" y="439420"/>
                      <a:pt x="80010" y="424180"/>
                      <a:pt x="63500" y="406400"/>
                    </a:cubicBezTo>
                    <a:cubicBezTo>
                      <a:pt x="46990" y="389890"/>
                      <a:pt x="33020" y="368300"/>
                      <a:pt x="22860" y="346710"/>
                    </a:cubicBezTo>
                    <a:cubicBezTo>
                      <a:pt x="12700" y="323850"/>
                      <a:pt x="5080" y="299720"/>
                      <a:pt x="2540" y="275590"/>
                    </a:cubicBezTo>
                    <a:cubicBezTo>
                      <a:pt x="0" y="251460"/>
                      <a:pt x="1270" y="226060"/>
                      <a:pt x="6350" y="201930"/>
                    </a:cubicBezTo>
                    <a:cubicBezTo>
                      <a:pt x="11430" y="177800"/>
                      <a:pt x="20320" y="154940"/>
                      <a:pt x="33020" y="133350"/>
                    </a:cubicBezTo>
                    <a:cubicBezTo>
                      <a:pt x="45720" y="113030"/>
                      <a:pt x="62230" y="92710"/>
                      <a:pt x="80010" y="77470"/>
                    </a:cubicBezTo>
                    <a:cubicBezTo>
                      <a:pt x="99060" y="62230"/>
                      <a:pt x="118110" y="49530"/>
                      <a:pt x="143510" y="39370"/>
                    </a:cubicBezTo>
                    <a:cubicBezTo>
                      <a:pt x="177800" y="25400"/>
                      <a:pt x="219710" y="11430"/>
                      <a:pt x="274320" y="7620"/>
                    </a:cubicBezTo>
                    <a:cubicBezTo>
                      <a:pt x="361950" y="0"/>
                      <a:pt x="464820" y="19050"/>
                      <a:pt x="618490" y="34290"/>
                    </a:cubicBezTo>
                    <a:cubicBezTo>
                      <a:pt x="935990" y="64770"/>
                      <a:pt x="1687830" y="166370"/>
                      <a:pt x="2070100" y="198120"/>
                    </a:cubicBezTo>
                    <a:cubicBezTo>
                      <a:pt x="2316480" y="219710"/>
                      <a:pt x="2490470" y="229870"/>
                      <a:pt x="2682240" y="232410"/>
                    </a:cubicBezTo>
                    <a:cubicBezTo>
                      <a:pt x="2853690" y="234950"/>
                      <a:pt x="2959100" y="228600"/>
                      <a:pt x="3166110" y="219710"/>
                    </a:cubicBezTo>
                    <a:cubicBezTo>
                      <a:pt x="3539490" y="204470"/>
                      <a:pt x="4569460" y="106680"/>
                      <a:pt x="4732020" y="127000"/>
                    </a:cubicBezTo>
                    <a:cubicBezTo>
                      <a:pt x="4762500" y="130810"/>
                      <a:pt x="4766310" y="133350"/>
                      <a:pt x="4785360" y="143510"/>
                    </a:cubicBezTo>
                    <a:cubicBezTo>
                      <a:pt x="4812030" y="157480"/>
                      <a:pt x="4852670" y="190500"/>
                      <a:pt x="4872990" y="213360"/>
                    </a:cubicBezTo>
                    <a:cubicBezTo>
                      <a:pt x="4886960" y="228600"/>
                      <a:pt x="4893310" y="241300"/>
                      <a:pt x="4900930" y="260350"/>
                    </a:cubicBezTo>
                    <a:cubicBezTo>
                      <a:pt x="4912360" y="289560"/>
                      <a:pt x="4921250" y="340360"/>
                      <a:pt x="4921250" y="370840"/>
                    </a:cubicBezTo>
                    <a:cubicBezTo>
                      <a:pt x="4921250" y="392430"/>
                      <a:pt x="4918710" y="405130"/>
                      <a:pt x="4911090" y="425450"/>
                    </a:cubicBezTo>
                    <a:cubicBezTo>
                      <a:pt x="4899660" y="453390"/>
                      <a:pt x="4878070" y="495300"/>
                      <a:pt x="4852670" y="520700"/>
                    </a:cubicBezTo>
                    <a:cubicBezTo>
                      <a:pt x="4827270" y="546100"/>
                      <a:pt x="4785360" y="567690"/>
                      <a:pt x="4757420" y="577850"/>
                    </a:cubicBezTo>
                    <a:cubicBezTo>
                      <a:pt x="4737100" y="585470"/>
                      <a:pt x="4701540" y="588010"/>
                      <a:pt x="4701540" y="588010"/>
                    </a:cubicBezTo>
                  </a:path>
                </a:pathLst>
              </a:custGeom>
              <a:solidFill>
                <a:srgbClr val="D7D7D7"/>
              </a:solidFill>
              <a:ln cap="sq">
                <a:noFill/>
                <a:prstDash val="solid"/>
                <a:miter/>
              </a:ln>
            </p:spPr>
          </p:sp>
        </p:grpSp>
        <p:grpSp>
          <p:nvGrpSpPr>
            <p:cNvPr id="15" name="Group 15"/>
            <p:cNvGrpSpPr/>
            <p:nvPr/>
          </p:nvGrpSpPr>
          <p:grpSpPr>
            <a:xfrm>
              <a:off x="18981420" y="4615180"/>
              <a:ext cx="1024890" cy="3291840"/>
              <a:chOff x="0" y="0"/>
              <a:chExt cx="1024890" cy="3291840"/>
            </a:xfrm>
          </p:grpSpPr>
          <p:sp>
            <p:nvSpPr>
              <p:cNvPr id="16" name="Freeform 16"/>
              <p:cNvSpPr/>
              <p:nvPr/>
            </p:nvSpPr>
            <p:spPr>
              <a:xfrm>
                <a:off x="27940" y="48260"/>
                <a:ext cx="946150" cy="3197860"/>
              </a:xfrm>
              <a:custGeom>
                <a:avLst/>
                <a:gdLst/>
                <a:ahLst/>
                <a:cxnLst/>
                <a:rect l="l" t="t" r="r" b="b"/>
                <a:pathLst>
                  <a:path w="946150" h="3197860">
                    <a:moveTo>
                      <a:pt x="946150" y="274320"/>
                    </a:moveTo>
                    <a:cubicBezTo>
                      <a:pt x="892810" y="861060"/>
                      <a:pt x="878840" y="972820"/>
                      <a:pt x="845820" y="1162050"/>
                    </a:cubicBezTo>
                    <a:cubicBezTo>
                      <a:pt x="789940" y="1490980"/>
                      <a:pt x="608330" y="2209800"/>
                      <a:pt x="574040" y="2510790"/>
                    </a:cubicBezTo>
                    <a:cubicBezTo>
                      <a:pt x="557530" y="2659380"/>
                      <a:pt x="584200" y="2739390"/>
                      <a:pt x="565150" y="2847340"/>
                    </a:cubicBezTo>
                    <a:cubicBezTo>
                      <a:pt x="547370" y="2950210"/>
                      <a:pt x="537210" y="3096260"/>
                      <a:pt x="464820" y="3144520"/>
                    </a:cubicBezTo>
                    <a:cubicBezTo>
                      <a:pt x="387350" y="3197860"/>
                      <a:pt x="166370" y="3178810"/>
                      <a:pt x="95250" y="3128010"/>
                    </a:cubicBezTo>
                    <a:cubicBezTo>
                      <a:pt x="43180" y="3089910"/>
                      <a:pt x="30480" y="2994660"/>
                      <a:pt x="22860" y="2945130"/>
                    </a:cubicBezTo>
                    <a:cubicBezTo>
                      <a:pt x="19050" y="2912110"/>
                      <a:pt x="25400" y="2887980"/>
                      <a:pt x="33020" y="2860040"/>
                    </a:cubicBezTo>
                    <a:cubicBezTo>
                      <a:pt x="40640" y="2833370"/>
                      <a:pt x="53340" y="2806700"/>
                      <a:pt x="68580" y="2783840"/>
                    </a:cubicBezTo>
                    <a:cubicBezTo>
                      <a:pt x="85090" y="2760980"/>
                      <a:pt x="105410" y="2739390"/>
                      <a:pt x="127000" y="2722880"/>
                    </a:cubicBezTo>
                    <a:cubicBezTo>
                      <a:pt x="149860" y="2706370"/>
                      <a:pt x="176530" y="2692400"/>
                      <a:pt x="203200" y="2683510"/>
                    </a:cubicBezTo>
                    <a:cubicBezTo>
                      <a:pt x="228600" y="2674620"/>
                      <a:pt x="257810" y="2670810"/>
                      <a:pt x="285750" y="2670810"/>
                    </a:cubicBezTo>
                    <a:cubicBezTo>
                      <a:pt x="313690" y="2670810"/>
                      <a:pt x="342900" y="2675890"/>
                      <a:pt x="369570" y="2684780"/>
                    </a:cubicBezTo>
                    <a:cubicBezTo>
                      <a:pt x="396240" y="2693670"/>
                      <a:pt x="422910" y="2707640"/>
                      <a:pt x="444500" y="2724150"/>
                    </a:cubicBezTo>
                    <a:cubicBezTo>
                      <a:pt x="466090" y="2741930"/>
                      <a:pt x="486410" y="2763520"/>
                      <a:pt x="501650" y="2786380"/>
                    </a:cubicBezTo>
                    <a:cubicBezTo>
                      <a:pt x="518160" y="2809240"/>
                      <a:pt x="529590" y="2837180"/>
                      <a:pt x="537210" y="2863850"/>
                    </a:cubicBezTo>
                    <a:cubicBezTo>
                      <a:pt x="544830" y="2890520"/>
                      <a:pt x="547370" y="2919730"/>
                      <a:pt x="546100" y="2947670"/>
                    </a:cubicBezTo>
                    <a:cubicBezTo>
                      <a:pt x="544830" y="2975610"/>
                      <a:pt x="538480" y="3004820"/>
                      <a:pt x="527050" y="3030220"/>
                    </a:cubicBezTo>
                    <a:cubicBezTo>
                      <a:pt x="516890" y="3055620"/>
                      <a:pt x="501650" y="3081020"/>
                      <a:pt x="483870" y="3102610"/>
                    </a:cubicBezTo>
                    <a:cubicBezTo>
                      <a:pt x="464820" y="3124200"/>
                      <a:pt x="441960" y="3143250"/>
                      <a:pt x="419100" y="3157220"/>
                    </a:cubicBezTo>
                    <a:cubicBezTo>
                      <a:pt x="394970" y="3171190"/>
                      <a:pt x="367030" y="3182620"/>
                      <a:pt x="339090" y="3187700"/>
                    </a:cubicBezTo>
                    <a:cubicBezTo>
                      <a:pt x="312420" y="3194050"/>
                      <a:pt x="283210" y="3195320"/>
                      <a:pt x="255270" y="3191510"/>
                    </a:cubicBezTo>
                    <a:cubicBezTo>
                      <a:pt x="227330" y="3188970"/>
                      <a:pt x="199390" y="3181350"/>
                      <a:pt x="173990" y="3168650"/>
                    </a:cubicBezTo>
                    <a:cubicBezTo>
                      <a:pt x="148590" y="3157220"/>
                      <a:pt x="124460" y="3140710"/>
                      <a:pt x="104140" y="3120390"/>
                    </a:cubicBezTo>
                    <a:cubicBezTo>
                      <a:pt x="83820" y="3101340"/>
                      <a:pt x="66040" y="3078480"/>
                      <a:pt x="53340" y="3053080"/>
                    </a:cubicBezTo>
                    <a:cubicBezTo>
                      <a:pt x="40640" y="3028950"/>
                      <a:pt x="30480" y="3001010"/>
                      <a:pt x="26670" y="2973070"/>
                    </a:cubicBezTo>
                    <a:cubicBezTo>
                      <a:pt x="21590" y="2945130"/>
                      <a:pt x="21590" y="2915920"/>
                      <a:pt x="26670" y="2887980"/>
                    </a:cubicBezTo>
                    <a:cubicBezTo>
                      <a:pt x="31750" y="2861310"/>
                      <a:pt x="40640" y="2832100"/>
                      <a:pt x="54610" y="2807970"/>
                    </a:cubicBezTo>
                    <a:cubicBezTo>
                      <a:pt x="67310" y="2783840"/>
                      <a:pt x="85090" y="2759710"/>
                      <a:pt x="105410" y="2740660"/>
                    </a:cubicBezTo>
                    <a:cubicBezTo>
                      <a:pt x="125730" y="2721610"/>
                      <a:pt x="151130" y="2705100"/>
                      <a:pt x="176530" y="2693670"/>
                    </a:cubicBezTo>
                    <a:cubicBezTo>
                      <a:pt x="201930" y="2682240"/>
                      <a:pt x="229870" y="2674620"/>
                      <a:pt x="257810" y="2672080"/>
                    </a:cubicBezTo>
                    <a:cubicBezTo>
                      <a:pt x="285750" y="2668270"/>
                      <a:pt x="314960" y="2670810"/>
                      <a:pt x="342900" y="2677160"/>
                    </a:cubicBezTo>
                    <a:cubicBezTo>
                      <a:pt x="369570" y="2683510"/>
                      <a:pt x="397510" y="2693670"/>
                      <a:pt x="421640" y="2708910"/>
                    </a:cubicBezTo>
                    <a:cubicBezTo>
                      <a:pt x="444500" y="2722880"/>
                      <a:pt x="467360" y="2741930"/>
                      <a:pt x="485140" y="2763520"/>
                    </a:cubicBezTo>
                    <a:cubicBezTo>
                      <a:pt x="502920" y="2785110"/>
                      <a:pt x="518160" y="2810510"/>
                      <a:pt x="528320" y="2837180"/>
                    </a:cubicBezTo>
                    <a:cubicBezTo>
                      <a:pt x="538480" y="2862580"/>
                      <a:pt x="552450" y="2915920"/>
                      <a:pt x="546100" y="2919730"/>
                    </a:cubicBezTo>
                    <a:cubicBezTo>
                      <a:pt x="539750" y="2922270"/>
                      <a:pt x="524510" y="2874010"/>
                      <a:pt x="495300" y="2866390"/>
                    </a:cubicBezTo>
                    <a:cubicBezTo>
                      <a:pt x="422910" y="2844800"/>
                      <a:pt x="113030" y="3028950"/>
                      <a:pt x="49530" y="2976880"/>
                    </a:cubicBezTo>
                    <a:cubicBezTo>
                      <a:pt x="0" y="2937510"/>
                      <a:pt x="52070" y="2786380"/>
                      <a:pt x="60960" y="2692400"/>
                    </a:cubicBezTo>
                    <a:cubicBezTo>
                      <a:pt x="68580" y="2598420"/>
                      <a:pt x="78740" y="2531110"/>
                      <a:pt x="99060" y="2414270"/>
                    </a:cubicBezTo>
                    <a:cubicBezTo>
                      <a:pt x="135890" y="2209800"/>
                      <a:pt x="232410" y="1817370"/>
                      <a:pt x="279400" y="1576070"/>
                    </a:cubicBezTo>
                    <a:cubicBezTo>
                      <a:pt x="314960" y="1395730"/>
                      <a:pt x="341630" y="1253490"/>
                      <a:pt x="364490" y="1099820"/>
                    </a:cubicBezTo>
                    <a:cubicBezTo>
                      <a:pt x="386080" y="955040"/>
                      <a:pt x="400050" y="825500"/>
                      <a:pt x="414020" y="679450"/>
                    </a:cubicBezTo>
                    <a:cubicBezTo>
                      <a:pt x="429260" y="520700"/>
                      <a:pt x="426720" y="262890"/>
                      <a:pt x="447040" y="180340"/>
                    </a:cubicBezTo>
                    <a:cubicBezTo>
                      <a:pt x="454660" y="151130"/>
                      <a:pt x="459740" y="143510"/>
                      <a:pt x="473710" y="124460"/>
                    </a:cubicBezTo>
                    <a:cubicBezTo>
                      <a:pt x="492760" y="96520"/>
                      <a:pt x="525780" y="58420"/>
                      <a:pt x="560070" y="38100"/>
                    </a:cubicBezTo>
                    <a:cubicBezTo>
                      <a:pt x="594360" y="17780"/>
                      <a:pt x="643890" y="6350"/>
                      <a:pt x="676910" y="2540"/>
                    </a:cubicBezTo>
                    <a:cubicBezTo>
                      <a:pt x="701040" y="0"/>
                      <a:pt x="718820" y="3810"/>
                      <a:pt x="737870" y="7620"/>
                    </a:cubicBezTo>
                    <a:cubicBezTo>
                      <a:pt x="758190" y="11430"/>
                      <a:pt x="775970" y="13970"/>
                      <a:pt x="797560" y="25400"/>
                    </a:cubicBezTo>
                    <a:cubicBezTo>
                      <a:pt x="826770" y="41910"/>
                      <a:pt x="871220" y="76200"/>
                      <a:pt x="892810" y="101600"/>
                    </a:cubicBezTo>
                    <a:cubicBezTo>
                      <a:pt x="908050" y="119380"/>
                      <a:pt x="915670" y="132080"/>
                      <a:pt x="924560" y="154940"/>
                    </a:cubicBezTo>
                    <a:cubicBezTo>
                      <a:pt x="935990" y="185420"/>
                      <a:pt x="946150" y="274320"/>
                      <a:pt x="946150" y="274320"/>
                    </a:cubicBezTo>
                  </a:path>
                </a:pathLst>
              </a:custGeom>
              <a:solidFill>
                <a:srgbClr val="D7D7D7"/>
              </a:solidFill>
              <a:ln cap="sq">
                <a:noFill/>
                <a:prstDash val="solid"/>
                <a:miter/>
              </a:ln>
            </p:spPr>
          </p:sp>
        </p:grpSp>
        <p:grpSp>
          <p:nvGrpSpPr>
            <p:cNvPr id="17" name="Group 17"/>
            <p:cNvGrpSpPr/>
            <p:nvPr/>
          </p:nvGrpSpPr>
          <p:grpSpPr>
            <a:xfrm>
              <a:off x="9968230" y="0"/>
              <a:ext cx="5275580" cy="833120"/>
              <a:chOff x="0" y="0"/>
              <a:chExt cx="5275580" cy="833120"/>
            </a:xfrm>
          </p:grpSpPr>
          <p:sp>
            <p:nvSpPr>
              <p:cNvPr id="18" name="Freeform 18"/>
              <p:cNvSpPr/>
              <p:nvPr/>
            </p:nvSpPr>
            <p:spPr>
              <a:xfrm>
                <a:off x="46990" y="44450"/>
                <a:ext cx="5180330" cy="793750"/>
              </a:xfrm>
              <a:custGeom>
                <a:avLst/>
                <a:gdLst/>
                <a:ahLst/>
                <a:cxnLst/>
                <a:rect l="l" t="t" r="r" b="b"/>
                <a:pathLst>
                  <a:path w="5180330" h="793750">
                    <a:moveTo>
                      <a:pt x="227330" y="274320"/>
                    </a:moveTo>
                    <a:cubicBezTo>
                      <a:pt x="1988820" y="220980"/>
                      <a:pt x="3112770" y="276860"/>
                      <a:pt x="3542030" y="262890"/>
                    </a:cubicBezTo>
                    <a:cubicBezTo>
                      <a:pt x="3724910" y="257810"/>
                      <a:pt x="3784600" y="257810"/>
                      <a:pt x="3933190" y="233680"/>
                    </a:cubicBezTo>
                    <a:cubicBezTo>
                      <a:pt x="4133850" y="201930"/>
                      <a:pt x="4434840" y="101600"/>
                      <a:pt x="4634230" y="62230"/>
                    </a:cubicBezTo>
                    <a:cubicBezTo>
                      <a:pt x="4782820" y="33020"/>
                      <a:pt x="5022850" y="0"/>
                      <a:pt x="5024120" y="6350"/>
                    </a:cubicBezTo>
                    <a:cubicBezTo>
                      <a:pt x="5025390" y="7620"/>
                      <a:pt x="4980940" y="13970"/>
                      <a:pt x="4980940" y="20320"/>
                    </a:cubicBezTo>
                    <a:cubicBezTo>
                      <a:pt x="4979670" y="30480"/>
                      <a:pt x="5058410" y="48260"/>
                      <a:pt x="5083810" y="64770"/>
                    </a:cubicBezTo>
                    <a:cubicBezTo>
                      <a:pt x="5102860" y="77470"/>
                      <a:pt x="5111750" y="87630"/>
                      <a:pt x="5124450" y="105410"/>
                    </a:cubicBezTo>
                    <a:cubicBezTo>
                      <a:pt x="5142230" y="129540"/>
                      <a:pt x="5165090" y="171450"/>
                      <a:pt x="5172710" y="207010"/>
                    </a:cubicBezTo>
                    <a:cubicBezTo>
                      <a:pt x="5180330" y="243840"/>
                      <a:pt x="5177790" y="285750"/>
                      <a:pt x="5167630" y="320040"/>
                    </a:cubicBezTo>
                    <a:cubicBezTo>
                      <a:pt x="5157470" y="355600"/>
                      <a:pt x="5135880" y="391160"/>
                      <a:pt x="5110480" y="417830"/>
                    </a:cubicBezTo>
                    <a:cubicBezTo>
                      <a:pt x="5085080" y="444500"/>
                      <a:pt x="5043170" y="466090"/>
                      <a:pt x="5013960" y="477520"/>
                    </a:cubicBezTo>
                    <a:cubicBezTo>
                      <a:pt x="4993640" y="485140"/>
                      <a:pt x="4980940" y="488950"/>
                      <a:pt x="4958080" y="488950"/>
                    </a:cubicBezTo>
                    <a:cubicBezTo>
                      <a:pt x="4925060" y="488950"/>
                      <a:pt x="4865370" y="477520"/>
                      <a:pt x="4832350" y="463550"/>
                    </a:cubicBezTo>
                    <a:cubicBezTo>
                      <a:pt x="4806950" y="452120"/>
                      <a:pt x="4789170" y="435610"/>
                      <a:pt x="4771390" y="417830"/>
                    </a:cubicBezTo>
                    <a:cubicBezTo>
                      <a:pt x="4753610" y="398780"/>
                      <a:pt x="4738370" y="377190"/>
                      <a:pt x="4726940" y="354330"/>
                    </a:cubicBezTo>
                    <a:cubicBezTo>
                      <a:pt x="4716780" y="331470"/>
                      <a:pt x="4709160" y="306070"/>
                      <a:pt x="4706620" y="280670"/>
                    </a:cubicBezTo>
                    <a:cubicBezTo>
                      <a:pt x="4702810" y="256540"/>
                      <a:pt x="4704080" y="229870"/>
                      <a:pt x="4709160" y="204470"/>
                    </a:cubicBezTo>
                    <a:cubicBezTo>
                      <a:pt x="4714240" y="180340"/>
                      <a:pt x="4724400" y="154940"/>
                      <a:pt x="4737100" y="133350"/>
                    </a:cubicBezTo>
                    <a:cubicBezTo>
                      <a:pt x="4749800" y="111760"/>
                      <a:pt x="4766310" y="91440"/>
                      <a:pt x="4785360" y="74930"/>
                    </a:cubicBezTo>
                    <a:cubicBezTo>
                      <a:pt x="4804410" y="58420"/>
                      <a:pt x="4827270" y="44450"/>
                      <a:pt x="4851400" y="34290"/>
                    </a:cubicBezTo>
                    <a:cubicBezTo>
                      <a:pt x="4874260" y="25400"/>
                      <a:pt x="4900930" y="19050"/>
                      <a:pt x="4925060" y="17780"/>
                    </a:cubicBezTo>
                    <a:cubicBezTo>
                      <a:pt x="4950460" y="15240"/>
                      <a:pt x="4977130" y="17780"/>
                      <a:pt x="5001260" y="24130"/>
                    </a:cubicBezTo>
                    <a:cubicBezTo>
                      <a:pt x="5025390" y="30480"/>
                      <a:pt x="5050790" y="41910"/>
                      <a:pt x="5071110" y="55880"/>
                    </a:cubicBezTo>
                    <a:cubicBezTo>
                      <a:pt x="5092700" y="69850"/>
                      <a:pt x="5111750" y="87630"/>
                      <a:pt x="5126990" y="107950"/>
                    </a:cubicBezTo>
                    <a:cubicBezTo>
                      <a:pt x="5142230" y="128270"/>
                      <a:pt x="5156200" y="151130"/>
                      <a:pt x="5163820" y="175260"/>
                    </a:cubicBezTo>
                    <a:cubicBezTo>
                      <a:pt x="5172710" y="199390"/>
                      <a:pt x="5176520" y="224790"/>
                      <a:pt x="5177790" y="250190"/>
                    </a:cubicBezTo>
                    <a:cubicBezTo>
                      <a:pt x="5177790" y="275590"/>
                      <a:pt x="5173980" y="302260"/>
                      <a:pt x="5165090" y="326390"/>
                    </a:cubicBezTo>
                    <a:cubicBezTo>
                      <a:pt x="5157470" y="350520"/>
                      <a:pt x="5146040" y="373380"/>
                      <a:pt x="5130800" y="393700"/>
                    </a:cubicBezTo>
                    <a:cubicBezTo>
                      <a:pt x="5115560" y="414020"/>
                      <a:pt x="5096510" y="433070"/>
                      <a:pt x="5076190" y="447040"/>
                    </a:cubicBezTo>
                    <a:cubicBezTo>
                      <a:pt x="5054600" y="461010"/>
                      <a:pt x="5030470" y="472440"/>
                      <a:pt x="5006340" y="480060"/>
                    </a:cubicBezTo>
                    <a:cubicBezTo>
                      <a:pt x="4982210" y="486410"/>
                      <a:pt x="4955540" y="490220"/>
                      <a:pt x="4930140" y="488950"/>
                    </a:cubicBezTo>
                    <a:cubicBezTo>
                      <a:pt x="4906010" y="487680"/>
                      <a:pt x="4879340" y="482600"/>
                      <a:pt x="4855210" y="473710"/>
                    </a:cubicBezTo>
                    <a:cubicBezTo>
                      <a:pt x="4832350" y="464820"/>
                      <a:pt x="4809490" y="450850"/>
                      <a:pt x="4790440" y="434340"/>
                    </a:cubicBezTo>
                    <a:cubicBezTo>
                      <a:pt x="4770120" y="419100"/>
                      <a:pt x="4752340" y="398780"/>
                      <a:pt x="4739640" y="377190"/>
                    </a:cubicBezTo>
                    <a:cubicBezTo>
                      <a:pt x="4726940" y="355600"/>
                      <a:pt x="4716780" y="331470"/>
                      <a:pt x="4710430" y="306070"/>
                    </a:cubicBezTo>
                    <a:cubicBezTo>
                      <a:pt x="4705350" y="281940"/>
                      <a:pt x="4702810" y="255270"/>
                      <a:pt x="4705350" y="229870"/>
                    </a:cubicBezTo>
                    <a:cubicBezTo>
                      <a:pt x="4707890" y="204470"/>
                      <a:pt x="4715510" y="179070"/>
                      <a:pt x="4725670" y="156210"/>
                    </a:cubicBezTo>
                    <a:cubicBezTo>
                      <a:pt x="4735830" y="133350"/>
                      <a:pt x="4749800" y="110490"/>
                      <a:pt x="4767580" y="92710"/>
                    </a:cubicBezTo>
                    <a:cubicBezTo>
                      <a:pt x="4784090" y="73660"/>
                      <a:pt x="4805680" y="57150"/>
                      <a:pt x="4827270" y="45720"/>
                    </a:cubicBezTo>
                    <a:cubicBezTo>
                      <a:pt x="4850130" y="33020"/>
                      <a:pt x="4875530" y="24130"/>
                      <a:pt x="4899660" y="20320"/>
                    </a:cubicBezTo>
                    <a:cubicBezTo>
                      <a:pt x="4926330" y="15240"/>
                      <a:pt x="4953000" y="13970"/>
                      <a:pt x="4980940" y="20320"/>
                    </a:cubicBezTo>
                    <a:cubicBezTo>
                      <a:pt x="5013960" y="26670"/>
                      <a:pt x="5054600" y="43180"/>
                      <a:pt x="5083810" y="64770"/>
                    </a:cubicBezTo>
                    <a:cubicBezTo>
                      <a:pt x="5113020" y="87630"/>
                      <a:pt x="5140960" y="125730"/>
                      <a:pt x="5154930" y="153670"/>
                    </a:cubicBezTo>
                    <a:cubicBezTo>
                      <a:pt x="5165090" y="172720"/>
                      <a:pt x="5170170" y="185420"/>
                      <a:pt x="5172710" y="207010"/>
                    </a:cubicBezTo>
                    <a:cubicBezTo>
                      <a:pt x="5176520" y="237490"/>
                      <a:pt x="5177790" y="285750"/>
                      <a:pt x="5167630" y="320040"/>
                    </a:cubicBezTo>
                    <a:cubicBezTo>
                      <a:pt x="5157470" y="355600"/>
                      <a:pt x="5135880" y="391160"/>
                      <a:pt x="5110480" y="417830"/>
                    </a:cubicBezTo>
                    <a:cubicBezTo>
                      <a:pt x="5085080" y="444500"/>
                      <a:pt x="5057140" y="463550"/>
                      <a:pt x="5013960" y="477520"/>
                    </a:cubicBezTo>
                    <a:cubicBezTo>
                      <a:pt x="4947920" y="499110"/>
                      <a:pt x="4852670" y="482600"/>
                      <a:pt x="4738370" y="500380"/>
                    </a:cubicBezTo>
                    <a:cubicBezTo>
                      <a:pt x="4544060" y="529590"/>
                      <a:pt x="4183380" y="638810"/>
                      <a:pt x="3962400" y="669290"/>
                    </a:cubicBezTo>
                    <a:cubicBezTo>
                      <a:pt x="3799840" y="690880"/>
                      <a:pt x="3708400" y="689610"/>
                      <a:pt x="3536950" y="693420"/>
                    </a:cubicBezTo>
                    <a:cubicBezTo>
                      <a:pt x="3276600" y="698500"/>
                      <a:pt x="2950210" y="675640"/>
                      <a:pt x="2551430" y="676910"/>
                    </a:cubicBezTo>
                    <a:cubicBezTo>
                      <a:pt x="1932940" y="679450"/>
                      <a:pt x="457200" y="793750"/>
                      <a:pt x="189230" y="736600"/>
                    </a:cubicBezTo>
                    <a:cubicBezTo>
                      <a:pt x="130810" y="723900"/>
                      <a:pt x="113030" y="706120"/>
                      <a:pt x="87630" y="688340"/>
                    </a:cubicBezTo>
                    <a:cubicBezTo>
                      <a:pt x="71120" y="675640"/>
                      <a:pt x="60960" y="662940"/>
                      <a:pt x="49530" y="647700"/>
                    </a:cubicBezTo>
                    <a:cubicBezTo>
                      <a:pt x="38100" y="632460"/>
                      <a:pt x="27940" y="619760"/>
                      <a:pt x="21590" y="599440"/>
                    </a:cubicBezTo>
                    <a:cubicBezTo>
                      <a:pt x="11430" y="570230"/>
                      <a:pt x="0" y="524510"/>
                      <a:pt x="3810" y="488950"/>
                    </a:cubicBezTo>
                    <a:cubicBezTo>
                      <a:pt x="6350" y="452120"/>
                      <a:pt x="24130" y="408940"/>
                      <a:pt x="39370" y="382270"/>
                    </a:cubicBezTo>
                    <a:cubicBezTo>
                      <a:pt x="49530" y="364490"/>
                      <a:pt x="58420" y="353060"/>
                      <a:pt x="74930" y="339090"/>
                    </a:cubicBezTo>
                    <a:cubicBezTo>
                      <a:pt x="97790" y="320040"/>
                      <a:pt x="143510" y="293370"/>
                      <a:pt x="171450" y="283210"/>
                    </a:cubicBezTo>
                    <a:cubicBezTo>
                      <a:pt x="191770" y="276860"/>
                      <a:pt x="227330" y="274320"/>
                      <a:pt x="227330" y="274320"/>
                    </a:cubicBezTo>
                  </a:path>
                </a:pathLst>
              </a:custGeom>
              <a:solidFill>
                <a:srgbClr val="D7D7D7"/>
              </a:solidFill>
              <a:ln cap="sq">
                <a:noFill/>
                <a:prstDash val="solid"/>
                <a:miter/>
              </a:ln>
            </p:spPr>
          </p:sp>
        </p:grpSp>
      </p:grpSp>
      <p:sp>
        <p:nvSpPr>
          <p:cNvPr id="19" name="TextBox 19"/>
          <p:cNvSpPr txBox="1"/>
          <p:nvPr/>
        </p:nvSpPr>
        <p:spPr>
          <a:xfrm>
            <a:off x="2445093" y="4268562"/>
            <a:ext cx="13425437" cy="1104265"/>
          </a:xfrm>
          <a:prstGeom prst="rect">
            <a:avLst/>
          </a:prstGeom>
        </p:spPr>
        <p:txBody>
          <a:bodyPr lIns="0" tIns="0" rIns="0" bIns="0" rtlCol="0" anchor="t">
            <a:spAutoFit/>
          </a:bodyPr>
          <a:lstStyle/>
          <a:p>
            <a:pPr algn="ctr">
              <a:lnSpc>
                <a:spcPts val="8959"/>
              </a:lnSpc>
            </a:pPr>
            <a:r>
              <a:rPr lang="en-US" sz="6399">
                <a:solidFill>
                  <a:srgbClr val="61B0BC"/>
                </a:solidFill>
                <a:latin typeface="Barlow Ultra-Bold"/>
              </a:rPr>
              <a:t>Pilot program design</a:t>
            </a:r>
          </a:p>
        </p:txBody>
      </p:sp>
      <p:grpSp>
        <p:nvGrpSpPr>
          <p:cNvPr id="20" name="Group 20"/>
          <p:cNvGrpSpPr/>
          <p:nvPr/>
        </p:nvGrpSpPr>
        <p:grpSpPr>
          <a:xfrm>
            <a:off x="670403" y="3512953"/>
            <a:ext cx="2651493" cy="2651493"/>
            <a:chOff x="0" y="0"/>
            <a:chExt cx="3535324" cy="3535324"/>
          </a:xfrm>
        </p:grpSpPr>
        <p:grpSp>
          <p:nvGrpSpPr>
            <p:cNvPr id="21" name="Group 21"/>
            <p:cNvGrpSpPr/>
            <p:nvPr/>
          </p:nvGrpSpPr>
          <p:grpSpPr>
            <a:xfrm>
              <a:off x="0" y="0"/>
              <a:ext cx="3535324" cy="353532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23" name="TextBox 23"/>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24" name="TextBox 24"/>
            <p:cNvSpPr txBox="1"/>
            <p:nvPr/>
          </p:nvSpPr>
          <p:spPr>
            <a:xfrm>
              <a:off x="307685" y="1478737"/>
              <a:ext cx="2919955" cy="5683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Evaluation</a:t>
              </a:r>
            </a:p>
          </p:txBody>
        </p:sp>
      </p:grpSp>
      <p:grpSp>
        <p:nvGrpSpPr>
          <p:cNvPr id="25" name="Group 25"/>
          <p:cNvGrpSpPr/>
          <p:nvPr/>
        </p:nvGrpSpPr>
        <p:grpSpPr>
          <a:xfrm>
            <a:off x="6872418" y="618360"/>
            <a:ext cx="2651493" cy="2651493"/>
            <a:chOff x="0" y="0"/>
            <a:chExt cx="3535324" cy="3535324"/>
          </a:xfrm>
        </p:grpSpPr>
        <p:grpSp>
          <p:nvGrpSpPr>
            <p:cNvPr id="26" name="Group 26"/>
            <p:cNvGrpSpPr/>
            <p:nvPr/>
          </p:nvGrpSpPr>
          <p:grpSpPr>
            <a:xfrm>
              <a:off x="0" y="0"/>
              <a:ext cx="3535324" cy="353532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28" name="TextBox 28"/>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29" name="TextBox 29"/>
            <p:cNvSpPr txBox="1"/>
            <p:nvPr/>
          </p:nvSpPr>
          <p:spPr>
            <a:xfrm>
              <a:off x="307685" y="1478737"/>
              <a:ext cx="2919955" cy="5683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Hire staff</a:t>
              </a:r>
            </a:p>
          </p:txBody>
        </p:sp>
      </p:grpSp>
      <p:grpSp>
        <p:nvGrpSpPr>
          <p:cNvPr id="30" name="Group 30"/>
          <p:cNvGrpSpPr/>
          <p:nvPr/>
        </p:nvGrpSpPr>
        <p:grpSpPr>
          <a:xfrm>
            <a:off x="11985332" y="620662"/>
            <a:ext cx="2651493" cy="2651493"/>
            <a:chOff x="0" y="0"/>
            <a:chExt cx="3535324" cy="3535324"/>
          </a:xfrm>
        </p:grpSpPr>
        <p:grpSp>
          <p:nvGrpSpPr>
            <p:cNvPr id="31" name="Group 31"/>
            <p:cNvGrpSpPr/>
            <p:nvPr/>
          </p:nvGrpSpPr>
          <p:grpSpPr>
            <a:xfrm>
              <a:off x="0" y="0"/>
              <a:ext cx="3535324" cy="353532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33" name="TextBox 33"/>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34" name="TextBox 34"/>
            <p:cNvSpPr txBox="1"/>
            <p:nvPr/>
          </p:nvSpPr>
          <p:spPr>
            <a:xfrm>
              <a:off x="307685" y="1199337"/>
              <a:ext cx="2919955" cy="11271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Recruit participants</a:t>
              </a:r>
            </a:p>
          </p:txBody>
        </p:sp>
      </p:grpSp>
      <p:grpSp>
        <p:nvGrpSpPr>
          <p:cNvPr id="35" name="Group 35"/>
          <p:cNvGrpSpPr/>
          <p:nvPr/>
        </p:nvGrpSpPr>
        <p:grpSpPr>
          <a:xfrm>
            <a:off x="15073034" y="2462311"/>
            <a:ext cx="2651493" cy="2651493"/>
            <a:chOff x="0" y="0"/>
            <a:chExt cx="3535324" cy="3535324"/>
          </a:xfrm>
        </p:grpSpPr>
        <p:grpSp>
          <p:nvGrpSpPr>
            <p:cNvPr id="36" name="Group 36"/>
            <p:cNvGrpSpPr/>
            <p:nvPr/>
          </p:nvGrpSpPr>
          <p:grpSpPr>
            <a:xfrm>
              <a:off x="0" y="0"/>
              <a:ext cx="3535324" cy="353532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38" name="TextBox 38"/>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39" name="TextBox 39"/>
            <p:cNvSpPr txBox="1"/>
            <p:nvPr/>
          </p:nvSpPr>
          <p:spPr>
            <a:xfrm>
              <a:off x="307685" y="1199337"/>
              <a:ext cx="2919955" cy="11271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Intake assessments</a:t>
              </a:r>
            </a:p>
          </p:txBody>
        </p:sp>
      </p:grpSp>
      <p:grpSp>
        <p:nvGrpSpPr>
          <p:cNvPr id="40" name="Group 40"/>
          <p:cNvGrpSpPr/>
          <p:nvPr/>
        </p:nvGrpSpPr>
        <p:grpSpPr>
          <a:xfrm>
            <a:off x="14828384" y="5743575"/>
            <a:ext cx="2651493" cy="2651493"/>
            <a:chOff x="0" y="0"/>
            <a:chExt cx="3535324" cy="3535324"/>
          </a:xfrm>
        </p:grpSpPr>
        <p:grpSp>
          <p:nvGrpSpPr>
            <p:cNvPr id="41" name="Group 41"/>
            <p:cNvGrpSpPr/>
            <p:nvPr/>
          </p:nvGrpSpPr>
          <p:grpSpPr>
            <a:xfrm>
              <a:off x="0" y="0"/>
              <a:ext cx="3535324" cy="353532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43" name="TextBox 43"/>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44" name="TextBox 44"/>
            <p:cNvSpPr txBox="1"/>
            <p:nvPr/>
          </p:nvSpPr>
          <p:spPr>
            <a:xfrm>
              <a:off x="307685" y="1199337"/>
              <a:ext cx="2919955" cy="11271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Learning opportunities</a:t>
              </a:r>
            </a:p>
          </p:txBody>
        </p:sp>
      </p:grpSp>
      <p:grpSp>
        <p:nvGrpSpPr>
          <p:cNvPr id="45" name="Group 45"/>
          <p:cNvGrpSpPr/>
          <p:nvPr/>
        </p:nvGrpSpPr>
        <p:grpSpPr>
          <a:xfrm>
            <a:off x="11279031" y="7214191"/>
            <a:ext cx="2651493" cy="2651493"/>
            <a:chOff x="0" y="0"/>
            <a:chExt cx="3535324" cy="3535324"/>
          </a:xfrm>
        </p:grpSpPr>
        <p:grpSp>
          <p:nvGrpSpPr>
            <p:cNvPr id="46" name="Group 46"/>
            <p:cNvGrpSpPr/>
            <p:nvPr/>
          </p:nvGrpSpPr>
          <p:grpSpPr>
            <a:xfrm>
              <a:off x="0" y="0"/>
              <a:ext cx="3535324" cy="3535324"/>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48" name="TextBox 48"/>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49" name="TextBox 49"/>
            <p:cNvSpPr txBox="1"/>
            <p:nvPr/>
          </p:nvSpPr>
          <p:spPr>
            <a:xfrm>
              <a:off x="307685" y="1199337"/>
              <a:ext cx="2919955" cy="11271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Set up spaces</a:t>
              </a:r>
            </a:p>
          </p:txBody>
        </p:sp>
      </p:grpSp>
      <p:grpSp>
        <p:nvGrpSpPr>
          <p:cNvPr id="50" name="Group 50"/>
          <p:cNvGrpSpPr/>
          <p:nvPr/>
        </p:nvGrpSpPr>
        <p:grpSpPr>
          <a:xfrm>
            <a:off x="6824793" y="7214191"/>
            <a:ext cx="2651493" cy="2651493"/>
            <a:chOff x="0" y="0"/>
            <a:chExt cx="3535324" cy="3535324"/>
          </a:xfrm>
        </p:grpSpPr>
        <p:grpSp>
          <p:nvGrpSpPr>
            <p:cNvPr id="51" name="Group 51"/>
            <p:cNvGrpSpPr/>
            <p:nvPr/>
          </p:nvGrpSpPr>
          <p:grpSpPr>
            <a:xfrm>
              <a:off x="0" y="0"/>
              <a:ext cx="3535324" cy="3535324"/>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53" name="TextBox 53"/>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54" name="TextBox 54"/>
            <p:cNvSpPr txBox="1"/>
            <p:nvPr/>
          </p:nvSpPr>
          <p:spPr>
            <a:xfrm>
              <a:off x="307685" y="1209457"/>
              <a:ext cx="2919955" cy="11271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Matchmaking agreement</a:t>
              </a:r>
            </a:p>
          </p:txBody>
        </p:sp>
      </p:grpSp>
      <p:grpSp>
        <p:nvGrpSpPr>
          <p:cNvPr id="55" name="Group 55"/>
          <p:cNvGrpSpPr/>
          <p:nvPr/>
        </p:nvGrpSpPr>
        <p:grpSpPr>
          <a:xfrm>
            <a:off x="2266584" y="6726422"/>
            <a:ext cx="2651493" cy="2651493"/>
            <a:chOff x="0" y="0"/>
            <a:chExt cx="3535324" cy="3535324"/>
          </a:xfrm>
        </p:grpSpPr>
        <p:grpSp>
          <p:nvGrpSpPr>
            <p:cNvPr id="56" name="Group 56"/>
            <p:cNvGrpSpPr/>
            <p:nvPr/>
          </p:nvGrpSpPr>
          <p:grpSpPr>
            <a:xfrm>
              <a:off x="0" y="0"/>
              <a:ext cx="3535324" cy="3535324"/>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58" name="TextBox 58"/>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59" name="TextBox 59"/>
            <p:cNvSpPr txBox="1"/>
            <p:nvPr/>
          </p:nvSpPr>
          <p:spPr>
            <a:xfrm>
              <a:off x="307685" y="919937"/>
              <a:ext cx="2919955" cy="16859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Ongoing support + check-ins</a:t>
              </a:r>
            </a:p>
          </p:txBody>
        </p:sp>
      </p:grpSp>
      <p:grpSp>
        <p:nvGrpSpPr>
          <p:cNvPr id="60" name="Group 60"/>
          <p:cNvGrpSpPr/>
          <p:nvPr/>
        </p:nvGrpSpPr>
        <p:grpSpPr>
          <a:xfrm>
            <a:off x="1996150" y="618360"/>
            <a:ext cx="2651493" cy="2651493"/>
            <a:chOff x="0" y="0"/>
            <a:chExt cx="3535324" cy="3535324"/>
          </a:xfrm>
        </p:grpSpPr>
        <p:grpSp>
          <p:nvGrpSpPr>
            <p:cNvPr id="61" name="Group 61"/>
            <p:cNvGrpSpPr/>
            <p:nvPr/>
          </p:nvGrpSpPr>
          <p:grpSpPr>
            <a:xfrm>
              <a:off x="0" y="0"/>
              <a:ext cx="3535324" cy="3535324"/>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154"/>
              </a:solidFill>
            </p:spPr>
          </p:sp>
          <p:sp>
            <p:nvSpPr>
              <p:cNvPr id="63" name="TextBox 63"/>
              <p:cNvSpPr txBox="1"/>
              <p:nvPr/>
            </p:nvSpPr>
            <p:spPr>
              <a:xfrm>
                <a:off x="76200" y="133350"/>
                <a:ext cx="660400" cy="603250"/>
              </a:xfrm>
              <a:prstGeom prst="rect">
                <a:avLst/>
              </a:prstGeom>
            </p:spPr>
            <p:txBody>
              <a:bodyPr lIns="50800" tIns="50800" rIns="50800" bIns="50800" rtlCol="0" anchor="ctr"/>
              <a:lstStyle/>
              <a:p>
                <a:pPr algn="ctr">
                  <a:lnSpc>
                    <a:spcPts val="1869"/>
                  </a:lnSpc>
                </a:pPr>
                <a:endParaRPr/>
              </a:p>
            </p:txBody>
          </p:sp>
        </p:grpSp>
        <p:sp>
          <p:nvSpPr>
            <p:cNvPr id="64" name="TextBox 64"/>
            <p:cNvSpPr txBox="1"/>
            <p:nvPr/>
          </p:nvSpPr>
          <p:spPr>
            <a:xfrm>
              <a:off x="307685" y="919937"/>
              <a:ext cx="2919955" cy="1685925"/>
            </a:xfrm>
            <a:prstGeom prst="rect">
              <a:avLst/>
            </a:prstGeom>
          </p:spPr>
          <p:txBody>
            <a:bodyPr lIns="0" tIns="0" rIns="0" bIns="0" rtlCol="0" anchor="t">
              <a:spAutoFit/>
            </a:bodyPr>
            <a:lstStyle/>
            <a:p>
              <a:pPr marL="0" lvl="0" indent="0" algn="ctr">
                <a:lnSpc>
                  <a:spcPts val="3359"/>
                </a:lnSpc>
              </a:pPr>
              <a:r>
                <a:rPr lang="en-US" sz="2799">
                  <a:solidFill>
                    <a:srgbClr val="FFFFFF"/>
                  </a:solidFill>
                  <a:latin typeface="Barlow Bold"/>
                </a:rPr>
                <a:t>Finalize policies + procedures</a:t>
              </a:r>
            </a:p>
          </p:txBody>
        </p:sp>
      </p:grpSp>
      <p:sp>
        <p:nvSpPr>
          <p:cNvPr id="65" name="Freeform 65"/>
          <p:cNvSpPr/>
          <p:nvPr/>
        </p:nvSpPr>
        <p:spPr>
          <a:xfrm>
            <a:off x="903078" y="620662"/>
            <a:ext cx="1093072" cy="1178514"/>
          </a:xfrm>
          <a:custGeom>
            <a:avLst/>
            <a:gdLst/>
            <a:ahLst/>
            <a:cxnLst/>
            <a:rect l="l" t="t" r="r" b="b"/>
            <a:pathLst>
              <a:path w="1093072" h="1178514">
                <a:moveTo>
                  <a:pt x="0" y="0"/>
                </a:moveTo>
                <a:lnTo>
                  <a:pt x="1093072" y="0"/>
                </a:lnTo>
                <a:lnTo>
                  <a:pt x="1093072" y="1178514"/>
                </a:lnTo>
                <a:lnTo>
                  <a:pt x="0" y="1178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6" name="Freeform 66"/>
          <p:cNvSpPr/>
          <p:nvPr/>
        </p:nvSpPr>
        <p:spPr>
          <a:xfrm>
            <a:off x="5736073" y="620662"/>
            <a:ext cx="1088720" cy="1090082"/>
          </a:xfrm>
          <a:custGeom>
            <a:avLst/>
            <a:gdLst/>
            <a:ahLst/>
            <a:cxnLst/>
            <a:rect l="l" t="t" r="r" b="b"/>
            <a:pathLst>
              <a:path w="1088720" h="1090082">
                <a:moveTo>
                  <a:pt x="0" y="0"/>
                </a:moveTo>
                <a:lnTo>
                  <a:pt x="1088720" y="0"/>
                </a:lnTo>
                <a:lnTo>
                  <a:pt x="1088720" y="1090083"/>
                </a:lnTo>
                <a:lnTo>
                  <a:pt x="0" y="1090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7" name="Freeform 67"/>
          <p:cNvSpPr/>
          <p:nvPr/>
        </p:nvSpPr>
        <p:spPr>
          <a:xfrm>
            <a:off x="9476287" y="8775601"/>
            <a:ext cx="1088720" cy="1090082"/>
          </a:xfrm>
          <a:custGeom>
            <a:avLst/>
            <a:gdLst/>
            <a:ahLst/>
            <a:cxnLst/>
            <a:rect l="l" t="t" r="r" b="b"/>
            <a:pathLst>
              <a:path w="1088720" h="1090082">
                <a:moveTo>
                  <a:pt x="0" y="0"/>
                </a:moveTo>
                <a:lnTo>
                  <a:pt x="1088719" y="0"/>
                </a:lnTo>
                <a:lnTo>
                  <a:pt x="1088719" y="1090083"/>
                </a:lnTo>
                <a:lnTo>
                  <a:pt x="0" y="1090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8" name="Freeform 68"/>
          <p:cNvSpPr/>
          <p:nvPr/>
        </p:nvSpPr>
        <p:spPr>
          <a:xfrm>
            <a:off x="10688858" y="495300"/>
            <a:ext cx="1296474" cy="1215444"/>
          </a:xfrm>
          <a:custGeom>
            <a:avLst/>
            <a:gdLst/>
            <a:ahLst/>
            <a:cxnLst/>
            <a:rect l="l" t="t" r="r" b="b"/>
            <a:pathLst>
              <a:path w="1296474" h="1215444">
                <a:moveTo>
                  <a:pt x="0" y="0"/>
                </a:moveTo>
                <a:lnTo>
                  <a:pt x="1296474" y="0"/>
                </a:lnTo>
                <a:lnTo>
                  <a:pt x="1296474" y="1215445"/>
                </a:lnTo>
                <a:lnTo>
                  <a:pt x="0" y="1215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9" name="Freeform 69"/>
          <p:cNvSpPr/>
          <p:nvPr/>
        </p:nvSpPr>
        <p:spPr>
          <a:xfrm>
            <a:off x="16073263" y="1282119"/>
            <a:ext cx="1042048" cy="1107089"/>
          </a:xfrm>
          <a:custGeom>
            <a:avLst/>
            <a:gdLst/>
            <a:ahLst/>
            <a:cxnLst/>
            <a:rect l="l" t="t" r="r" b="b"/>
            <a:pathLst>
              <a:path w="1042048" h="1107089">
                <a:moveTo>
                  <a:pt x="0" y="0"/>
                </a:moveTo>
                <a:lnTo>
                  <a:pt x="1042047" y="0"/>
                </a:lnTo>
                <a:lnTo>
                  <a:pt x="1042047" y="1107089"/>
                </a:lnTo>
                <a:lnTo>
                  <a:pt x="0" y="11070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0" name="Freeform 70"/>
          <p:cNvSpPr/>
          <p:nvPr/>
        </p:nvSpPr>
        <p:spPr>
          <a:xfrm>
            <a:off x="17143885" y="5188134"/>
            <a:ext cx="980841" cy="947738"/>
          </a:xfrm>
          <a:custGeom>
            <a:avLst/>
            <a:gdLst/>
            <a:ahLst/>
            <a:cxnLst/>
            <a:rect l="l" t="t" r="r" b="b"/>
            <a:pathLst>
              <a:path w="980841" h="947738">
                <a:moveTo>
                  <a:pt x="0" y="0"/>
                </a:moveTo>
                <a:lnTo>
                  <a:pt x="980841" y="0"/>
                </a:lnTo>
                <a:lnTo>
                  <a:pt x="980841" y="947738"/>
                </a:lnTo>
                <a:lnTo>
                  <a:pt x="0" y="9477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1" name="Freeform 71"/>
          <p:cNvSpPr/>
          <p:nvPr/>
        </p:nvSpPr>
        <p:spPr>
          <a:xfrm>
            <a:off x="14055800" y="8775601"/>
            <a:ext cx="1007709" cy="1007709"/>
          </a:xfrm>
          <a:custGeom>
            <a:avLst/>
            <a:gdLst/>
            <a:ahLst/>
            <a:cxnLst/>
            <a:rect l="l" t="t" r="r" b="b"/>
            <a:pathLst>
              <a:path w="1007709" h="1007709">
                <a:moveTo>
                  <a:pt x="0" y="0"/>
                </a:moveTo>
                <a:lnTo>
                  <a:pt x="1007709" y="0"/>
                </a:lnTo>
                <a:lnTo>
                  <a:pt x="1007709" y="1007709"/>
                </a:lnTo>
                <a:lnTo>
                  <a:pt x="0" y="1007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2" name="Freeform 72"/>
          <p:cNvSpPr/>
          <p:nvPr/>
        </p:nvSpPr>
        <p:spPr>
          <a:xfrm>
            <a:off x="9596778" y="8052168"/>
            <a:ext cx="847737" cy="593416"/>
          </a:xfrm>
          <a:custGeom>
            <a:avLst/>
            <a:gdLst/>
            <a:ahLst/>
            <a:cxnLst/>
            <a:rect l="l" t="t" r="r" b="b"/>
            <a:pathLst>
              <a:path w="847737" h="593416">
                <a:moveTo>
                  <a:pt x="0" y="0"/>
                </a:moveTo>
                <a:lnTo>
                  <a:pt x="847737" y="0"/>
                </a:lnTo>
                <a:lnTo>
                  <a:pt x="847737" y="593416"/>
                </a:lnTo>
                <a:lnTo>
                  <a:pt x="0" y="593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73" name="Freeform 73"/>
          <p:cNvSpPr/>
          <p:nvPr/>
        </p:nvSpPr>
        <p:spPr>
          <a:xfrm>
            <a:off x="4647643" y="9035341"/>
            <a:ext cx="1213559" cy="1213559"/>
          </a:xfrm>
          <a:custGeom>
            <a:avLst/>
            <a:gdLst/>
            <a:ahLst/>
            <a:cxnLst/>
            <a:rect l="l" t="t" r="r" b="b"/>
            <a:pathLst>
              <a:path w="1213559" h="1213559">
                <a:moveTo>
                  <a:pt x="0" y="0"/>
                </a:moveTo>
                <a:lnTo>
                  <a:pt x="1213559" y="0"/>
                </a:lnTo>
                <a:lnTo>
                  <a:pt x="1213559" y="1213559"/>
                </a:lnTo>
                <a:lnTo>
                  <a:pt x="0" y="121355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74" name="Freeform 74"/>
          <p:cNvSpPr/>
          <p:nvPr/>
        </p:nvSpPr>
        <p:spPr>
          <a:xfrm>
            <a:off x="373482" y="6135872"/>
            <a:ext cx="1059192" cy="1137106"/>
          </a:xfrm>
          <a:custGeom>
            <a:avLst/>
            <a:gdLst/>
            <a:ahLst/>
            <a:cxnLst/>
            <a:rect l="l" t="t" r="r" b="b"/>
            <a:pathLst>
              <a:path w="1059192" h="1137106">
                <a:moveTo>
                  <a:pt x="0" y="0"/>
                </a:moveTo>
                <a:lnTo>
                  <a:pt x="1059192" y="0"/>
                </a:lnTo>
                <a:lnTo>
                  <a:pt x="1059192" y="1137105"/>
                </a:lnTo>
                <a:lnTo>
                  <a:pt x="0" y="11371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77" name="Freeform 2">
            <a:extLst>
              <a:ext uri="{FF2B5EF4-FFF2-40B4-BE49-F238E27FC236}">
                <a16:creationId xmlns:a16="http://schemas.microsoft.com/office/drawing/2014/main" id="{6085D4B8-7047-4EF7-81E7-63025BBC3D21}"/>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21"/>
            <a:stretch>
              <a:fillRect/>
            </a:stretch>
          </a:blipFill>
        </p:spPr>
      </p:sp>
      <p:sp>
        <p:nvSpPr>
          <p:cNvPr id="78" name="Freeform 3">
            <a:extLst>
              <a:ext uri="{FF2B5EF4-FFF2-40B4-BE49-F238E27FC236}">
                <a16:creationId xmlns:a16="http://schemas.microsoft.com/office/drawing/2014/main" id="{35E05DC9-BFE1-4A3F-B24F-024A90343405}"/>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2"/>
            <a:stretch>
              <a:fillRect b="-17342"/>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67048" y="2433638"/>
            <a:ext cx="12922073" cy="432435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a:rPr>
              <a:t>How can this program offer </a:t>
            </a:r>
            <a:r>
              <a:rPr lang="en-US" sz="3600">
                <a:solidFill>
                  <a:srgbClr val="54585A"/>
                </a:solidFill>
                <a:latin typeface="Barlow Bold"/>
              </a:rPr>
              <a:t>culturally appropriate support</a:t>
            </a:r>
            <a:r>
              <a:rPr lang="en-US" sz="3600">
                <a:solidFill>
                  <a:srgbClr val="54585A"/>
                </a:solidFill>
                <a:latin typeface="Barlow"/>
              </a:rPr>
              <a:t>?</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What </a:t>
            </a:r>
            <a:r>
              <a:rPr lang="en-US" sz="3600">
                <a:solidFill>
                  <a:srgbClr val="54585A"/>
                </a:solidFill>
                <a:latin typeface="Barlow Bold"/>
              </a:rPr>
              <a:t>level of conflict support</a:t>
            </a:r>
            <a:r>
              <a:rPr lang="en-US" sz="3600">
                <a:solidFill>
                  <a:srgbClr val="54585A"/>
                </a:solidFill>
                <a:latin typeface="Barlow"/>
              </a:rPr>
              <a:t> will be available?</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Should any of the work be </a:t>
            </a:r>
            <a:r>
              <a:rPr lang="en-US" sz="3600">
                <a:solidFill>
                  <a:srgbClr val="54585A"/>
                </a:solidFill>
                <a:latin typeface="Barlow Bold"/>
              </a:rPr>
              <a:t>outsourced</a:t>
            </a:r>
            <a:r>
              <a:rPr lang="en-US" sz="3600">
                <a:solidFill>
                  <a:srgbClr val="54585A"/>
                </a:solidFill>
                <a:latin typeface="Barlow"/>
              </a:rPr>
              <a:t>?</a:t>
            </a:r>
          </a:p>
          <a:p>
            <a:pPr marL="1554480" lvl="2" indent="-518160">
              <a:lnSpc>
                <a:spcPts val="4320"/>
              </a:lnSpc>
              <a:buFont typeface="Arial"/>
              <a:buChar char="⚬"/>
            </a:pPr>
            <a:r>
              <a:rPr lang="en-US" sz="3600">
                <a:solidFill>
                  <a:srgbClr val="54585A"/>
                </a:solidFill>
                <a:latin typeface="Barlow"/>
              </a:rPr>
              <a:t>E.g., matchmaking, training videos</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a:rPr>
              <a:t>What are the </a:t>
            </a:r>
            <a:r>
              <a:rPr lang="en-US" sz="3600">
                <a:solidFill>
                  <a:srgbClr val="54585A"/>
                </a:solidFill>
                <a:latin typeface="Barlow Bold"/>
              </a:rPr>
              <a:t>boundaries of support provided</a:t>
            </a:r>
            <a:r>
              <a:rPr lang="en-US" sz="3600">
                <a:solidFill>
                  <a:srgbClr val="54585A"/>
                </a:solidFill>
                <a:latin typeface="Barlow"/>
              </a:rPr>
              <a:t>?</a:t>
            </a:r>
          </a:p>
          <a:p>
            <a:pPr>
              <a:lnSpc>
                <a:spcPts val="2160"/>
              </a:lnSpc>
            </a:pPr>
            <a:endParaRPr lang="en-US" sz="3600">
              <a:solidFill>
                <a:srgbClr val="54585A"/>
              </a:solidFill>
              <a:latin typeface="Barlow"/>
            </a:endParaRPr>
          </a:p>
          <a:p>
            <a:pPr marL="777240" lvl="1" indent="-388620">
              <a:lnSpc>
                <a:spcPts val="4320"/>
              </a:lnSpc>
              <a:buFont typeface="Arial"/>
              <a:buChar char="•"/>
            </a:pPr>
            <a:r>
              <a:rPr lang="en-US" sz="3600">
                <a:solidFill>
                  <a:srgbClr val="54585A"/>
                </a:solidFill>
                <a:latin typeface="Barlow Bold"/>
              </a:rPr>
              <a:t>Matchmaking criteria</a:t>
            </a:r>
          </a:p>
        </p:txBody>
      </p:sp>
      <p:grpSp>
        <p:nvGrpSpPr>
          <p:cNvPr id="3" name="Group 3"/>
          <p:cNvGrpSpPr/>
          <p:nvPr/>
        </p:nvGrpSpPr>
        <p:grpSpPr>
          <a:xfrm rot="5400000">
            <a:off x="4162991" y="8042615"/>
            <a:ext cx="1327211" cy="1161310"/>
            <a:chOff x="0" y="0"/>
            <a:chExt cx="812800" cy="711200"/>
          </a:xfrm>
        </p:grpSpPr>
        <p:sp>
          <p:nvSpPr>
            <p:cNvPr id="4" name="Freeform 4"/>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ECEDED"/>
            </a:solidFill>
          </p:spPr>
        </p:sp>
        <p:sp>
          <p:nvSpPr>
            <p:cNvPr id="5" name="TextBox 5"/>
            <p:cNvSpPr txBox="1"/>
            <p:nvPr/>
          </p:nvSpPr>
          <p:spPr>
            <a:xfrm>
              <a:off x="127000" y="320675"/>
              <a:ext cx="558800" cy="339725"/>
            </a:xfrm>
            <a:prstGeom prst="rect">
              <a:avLst/>
            </a:prstGeom>
          </p:spPr>
          <p:txBody>
            <a:bodyPr lIns="50800" tIns="50800" rIns="50800" bIns="50800" rtlCol="0" anchor="ctr"/>
            <a:lstStyle/>
            <a:p>
              <a:pPr algn="ctr">
                <a:lnSpc>
                  <a:spcPts val="1400"/>
                </a:lnSpc>
              </a:pPr>
              <a:endParaRPr/>
            </a:p>
          </p:txBody>
        </p:sp>
      </p:grpSp>
      <p:grpSp>
        <p:nvGrpSpPr>
          <p:cNvPr id="6" name="Group 6"/>
          <p:cNvGrpSpPr/>
          <p:nvPr/>
        </p:nvGrpSpPr>
        <p:grpSpPr>
          <a:xfrm>
            <a:off x="3967226" y="7190425"/>
            <a:ext cx="3763291" cy="1672720"/>
            <a:chOff x="0" y="0"/>
            <a:chExt cx="597084" cy="265394"/>
          </a:xfrm>
        </p:grpSpPr>
        <p:sp>
          <p:nvSpPr>
            <p:cNvPr id="7" name="Freeform 7"/>
            <p:cNvSpPr/>
            <p:nvPr/>
          </p:nvSpPr>
          <p:spPr>
            <a:xfrm>
              <a:off x="0" y="0"/>
              <a:ext cx="597084" cy="265394"/>
            </a:xfrm>
            <a:custGeom>
              <a:avLst/>
              <a:gdLst/>
              <a:ahLst/>
              <a:cxnLst/>
              <a:rect l="l" t="t" r="r" b="b"/>
              <a:pathLst>
                <a:path w="597084" h="265394">
                  <a:moveTo>
                    <a:pt x="24687" y="0"/>
                  </a:moveTo>
                  <a:lnTo>
                    <a:pt x="572397" y="0"/>
                  </a:lnTo>
                  <a:cubicBezTo>
                    <a:pt x="586031" y="0"/>
                    <a:pt x="597084" y="11053"/>
                    <a:pt x="597084" y="24687"/>
                  </a:cubicBezTo>
                  <a:lnTo>
                    <a:pt x="597084" y="240707"/>
                  </a:lnTo>
                  <a:cubicBezTo>
                    <a:pt x="597084" y="254341"/>
                    <a:pt x="586031" y="265394"/>
                    <a:pt x="572397" y="265394"/>
                  </a:cubicBezTo>
                  <a:lnTo>
                    <a:pt x="24687" y="265394"/>
                  </a:lnTo>
                  <a:cubicBezTo>
                    <a:pt x="11053" y="265394"/>
                    <a:pt x="0" y="254341"/>
                    <a:pt x="0" y="240707"/>
                  </a:cubicBezTo>
                  <a:lnTo>
                    <a:pt x="0" y="24687"/>
                  </a:lnTo>
                  <a:cubicBezTo>
                    <a:pt x="0" y="11053"/>
                    <a:pt x="11053" y="0"/>
                    <a:pt x="24687" y="0"/>
                  </a:cubicBezTo>
                  <a:close/>
                </a:path>
              </a:pathLst>
            </a:custGeom>
            <a:solidFill>
              <a:srgbClr val="ECEDED"/>
            </a:solidFill>
          </p:spPr>
        </p:sp>
        <p:sp>
          <p:nvSpPr>
            <p:cNvPr id="8" name="TextBox 8"/>
            <p:cNvSpPr txBox="1"/>
            <p:nvPr/>
          </p:nvSpPr>
          <p:spPr>
            <a:xfrm>
              <a:off x="0" y="-28575"/>
              <a:ext cx="597084" cy="293969"/>
            </a:xfrm>
            <a:prstGeom prst="rect">
              <a:avLst/>
            </a:prstGeom>
          </p:spPr>
          <p:txBody>
            <a:bodyPr lIns="36928" tIns="36928" rIns="36928" bIns="36928" rtlCol="0" anchor="ctr"/>
            <a:lstStyle/>
            <a:p>
              <a:pPr algn="ctr">
                <a:lnSpc>
                  <a:spcPts val="1424"/>
                </a:lnSpc>
              </a:pPr>
              <a:endParaRPr/>
            </a:p>
          </p:txBody>
        </p:sp>
      </p:grpSp>
      <p:sp>
        <p:nvSpPr>
          <p:cNvPr id="9" name="Freeform 9"/>
          <p:cNvSpPr/>
          <p:nvPr/>
        </p:nvSpPr>
        <p:spPr>
          <a:xfrm>
            <a:off x="1956809" y="7658405"/>
            <a:ext cx="2628595" cy="2628595"/>
          </a:xfrm>
          <a:custGeom>
            <a:avLst/>
            <a:gdLst/>
            <a:ahLst/>
            <a:cxnLst/>
            <a:rect l="l" t="t" r="r" b="b"/>
            <a:pathLst>
              <a:path w="2628595" h="2628595">
                <a:moveTo>
                  <a:pt x="0" y="0"/>
                </a:moveTo>
                <a:lnTo>
                  <a:pt x="2628596" y="0"/>
                </a:lnTo>
                <a:lnTo>
                  <a:pt x="2628596" y="2628595"/>
                </a:lnTo>
                <a:lnTo>
                  <a:pt x="0" y="2628595"/>
                </a:lnTo>
                <a:lnTo>
                  <a:pt x="0" y="0"/>
                </a:lnTo>
                <a:close/>
              </a:path>
            </a:pathLst>
          </a:custGeom>
          <a:blipFill>
            <a:blip r:embed="rId3">
              <a:extLst>
                <a:ext uri="{96DAC541-7B7A-43D3-8B79-37D633B846F1}">
                  <asvg:svgBlip xmlns:asvg="http://schemas.microsoft.com/office/drawing/2016/SVG/main" r:embed="rId4"/>
                </a:ext>
              </a:extLst>
            </a:blip>
            <a:stretch>
              <a:fillRect r="-32068" b="-259779"/>
            </a:stretch>
          </a:blipFill>
        </p:spPr>
      </p:sp>
      <p:sp>
        <p:nvSpPr>
          <p:cNvPr id="10" name="Freeform 10"/>
          <p:cNvSpPr/>
          <p:nvPr/>
        </p:nvSpPr>
        <p:spPr>
          <a:xfrm>
            <a:off x="13210787" y="3317327"/>
            <a:ext cx="4552445" cy="2896493"/>
          </a:xfrm>
          <a:custGeom>
            <a:avLst/>
            <a:gdLst/>
            <a:ahLst/>
            <a:cxnLst/>
            <a:rect l="l" t="t" r="r" b="b"/>
            <a:pathLst>
              <a:path w="4552445" h="2896493">
                <a:moveTo>
                  <a:pt x="0" y="0"/>
                </a:moveTo>
                <a:lnTo>
                  <a:pt x="4552445" y="0"/>
                </a:lnTo>
                <a:lnTo>
                  <a:pt x="4552445" y="2896493"/>
                </a:lnTo>
                <a:lnTo>
                  <a:pt x="0" y="28964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167048" y="722832"/>
            <a:ext cx="16092252"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Considerations for program administrators</a:t>
            </a:r>
          </a:p>
        </p:txBody>
      </p:sp>
      <p:sp>
        <p:nvSpPr>
          <p:cNvPr id="12" name="TextBox 12"/>
          <p:cNvSpPr txBox="1"/>
          <p:nvPr/>
        </p:nvSpPr>
        <p:spPr>
          <a:xfrm>
            <a:off x="4331913" y="7414436"/>
            <a:ext cx="3279475" cy="1281849"/>
          </a:xfrm>
          <a:prstGeom prst="rect">
            <a:avLst/>
          </a:prstGeom>
        </p:spPr>
        <p:txBody>
          <a:bodyPr lIns="0" tIns="0" rIns="0" bIns="0" rtlCol="0" anchor="t">
            <a:spAutoFit/>
          </a:bodyPr>
          <a:lstStyle/>
          <a:p>
            <a:pPr>
              <a:lnSpc>
                <a:spcPts val="3294"/>
              </a:lnSpc>
            </a:pPr>
            <a:r>
              <a:rPr lang="en-US" sz="3294">
                <a:solidFill>
                  <a:srgbClr val="54585A"/>
                </a:solidFill>
                <a:latin typeface="Barlow Italics"/>
              </a:rPr>
              <a:t>“It’s a lot and</a:t>
            </a:r>
            <a:r>
              <a:rPr lang="en-US" sz="3294">
                <a:solidFill>
                  <a:srgbClr val="000000"/>
                </a:solidFill>
                <a:latin typeface="Barlow Italics"/>
              </a:rPr>
              <a:t> </a:t>
            </a:r>
            <a:r>
              <a:rPr lang="en-US" sz="3294">
                <a:solidFill>
                  <a:srgbClr val="F90957"/>
                </a:solidFill>
                <a:latin typeface="Barlow Bold Italics"/>
              </a:rPr>
              <a:t>it’s all on me.</a:t>
            </a:r>
            <a:r>
              <a:rPr lang="en-US" sz="3294">
                <a:solidFill>
                  <a:srgbClr val="000000"/>
                </a:solidFill>
                <a:latin typeface="Barlow Italics"/>
              </a:rPr>
              <a:t> </a:t>
            </a:r>
            <a:r>
              <a:rPr lang="en-US" sz="3294">
                <a:solidFill>
                  <a:srgbClr val="54585A"/>
                </a:solidFill>
                <a:latin typeface="Barlow Italics"/>
              </a:rPr>
              <a:t>Nobody can advise me.”</a:t>
            </a:r>
            <a:r>
              <a:rPr lang="en-US" sz="3294">
                <a:solidFill>
                  <a:srgbClr val="000000"/>
                </a:solidFill>
                <a:latin typeface="Barlow Italics"/>
              </a:rPr>
              <a:t> </a:t>
            </a:r>
          </a:p>
        </p:txBody>
      </p:sp>
      <p:sp>
        <p:nvSpPr>
          <p:cNvPr id="13" name="TextBox 13"/>
          <p:cNvSpPr txBox="1"/>
          <p:nvPr/>
        </p:nvSpPr>
        <p:spPr>
          <a:xfrm>
            <a:off x="5118805" y="9136035"/>
            <a:ext cx="3516918" cy="1026981"/>
          </a:xfrm>
          <a:prstGeom prst="rect">
            <a:avLst/>
          </a:prstGeom>
        </p:spPr>
        <p:txBody>
          <a:bodyPr lIns="0" tIns="0" rIns="0" bIns="0" rtlCol="0" anchor="t">
            <a:spAutoFit/>
          </a:bodyPr>
          <a:lstStyle/>
          <a:p>
            <a:pPr>
              <a:lnSpc>
                <a:spcPts val="2735"/>
              </a:lnSpc>
            </a:pPr>
            <a:r>
              <a:rPr lang="en-US" sz="2735">
                <a:solidFill>
                  <a:srgbClr val="54585A"/>
                </a:solidFill>
                <a:latin typeface="Barlow"/>
              </a:rPr>
              <a:t>- Older adult who spent  18 months exploring downsizing options</a:t>
            </a:r>
          </a:p>
        </p:txBody>
      </p:sp>
      <p:sp>
        <p:nvSpPr>
          <p:cNvPr id="16" name="Freeform 2">
            <a:extLst>
              <a:ext uri="{FF2B5EF4-FFF2-40B4-BE49-F238E27FC236}">
                <a16:creationId xmlns:a16="http://schemas.microsoft.com/office/drawing/2014/main" id="{3B42C210-349A-456A-841E-DEF0C86A3CB7}"/>
              </a:ext>
            </a:extLst>
          </p:cNvPr>
          <p:cNvSpPr/>
          <p:nvPr/>
        </p:nvSpPr>
        <p:spPr>
          <a:xfrm>
            <a:off x="14257592" y="9286876"/>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7"/>
            <a:stretch>
              <a:fillRect/>
            </a:stretch>
          </a:blipFill>
        </p:spPr>
      </p:sp>
      <p:sp>
        <p:nvSpPr>
          <p:cNvPr id="17" name="Freeform 3">
            <a:extLst>
              <a:ext uri="{FF2B5EF4-FFF2-40B4-BE49-F238E27FC236}">
                <a16:creationId xmlns:a16="http://schemas.microsoft.com/office/drawing/2014/main" id="{ECC4BD55-E311-4B9A-B33B-7AF0990C028A}"/>
              </a:ext>
            </a:extLst>
          </p:cNvPr>
          <p:cNvSpPr/>
          <p:nvPr/>
        </p:nvSpPr>
        <p:spPr>
          <a:xfrm>
            <a:off x="16370851" y="9286876"/>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8"/>
            <a:stretch>
              <a:fillRect b="-17342"/>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5929177" y="2544653"/>
            <a:ext cx="11330123" cy="5197694"/>
          </a:xfrm>
          <a:custGeom>
            <a:avLst/>
            <a:gdLst/>
            <a:ahLst/>
            <a:cxnLst/>
            <a:rect l="l" t="t" r="r" b="b"/>
            <a:pathLst>
              <a:path w="11330123" h="5197694">
                <a:moveTo>
                  <a:pt x="0" y="0"/>
                </a:moveTo>
                <a:lnTo>
                  <a:pt x="11330123" y="0"/>
                </a:lnTo>
                <a:lnTo>
                  <a:pt x="11330123" y="5197694"/>
                </a:lnTo>
                <a:lnTo>
                  <a:pt x="0" y="5197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944450" y="5861378"/>
            <a:ext cx="2379231" cy="2298931"/>
          </a:xfrm>
          <a:custGeom>
            <a:avLst/>
            <a:gdLst/>
            <a:ahLst/>
            <a:cxnLst/>
            <a:rect l="l" t="t" r="r" b="b"/>
            <a:pathLst>
              <a:path w="2379231" h="2298931">
                <a:moveTo>
                  <a:pt x="0" y="0"/>
                </a:moveTo>
                <a:lnTo>
                  <a:pt x="2379230" y="0"/>
                </a:lnTo>
                <a:lnTo>
                  <a:pt x="2379230" y="2298932"/>
                </a:lnTo>
                <a:lnTo>
                  <a:pt x="0" y="2298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222204" y="8877059"/>
            <a:ext cx="1954858" cy="1409941"/>
          </a:xfrm>
          <a:custGeom>
            <a:avLst/>
            <a:gdLst/>
            <a:ahLst/>
            <a:cxnLst/>
            <a:rect l="l" t="t" r="r" b="b"/>
            <a:pathLst>
              <a:path w="1954858" h="1409941">
                <a:moveTo>
                  <a:pt x="0" y="0"/>
                </a:moveTo>
                <a:lnTo>
                  <a:pt x="1954858" y="0"/>
                </a:lnTo>
                <a:lnTo>
                  <a:pt x="1954858" y="1409941"/>
                </a:lnTo>
                <a:lnTo>
                  <a:pt x="0" y="1409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12954" y="8877059"/>
            <a:ext cx="1954858" cy="1409941"/>
          </a:xfrm>
          <a:custGeom>
            <a:avLst/>
            <a:gdLst/>
            <a:ahLst/>
            <a:cxnLst/>
            <a:rect l="l" t="t" r="r" b="b"/>
            <a:pathLst>
              <a:path w="1954858" h="1409941">
                <a:moveTo>
                  <a:pt x="0" y="0"/>
                </a:moveTo>
                <a:lnTo>
                  <a:pt x="1954858" y="0"/>
                </a:lnTo>
                <a:lnTo>
                  <a:pt x="1954858" y="1409941"/>
                </a:lnTo>
                <a:lnTo>
                  <a:pt x="0" y="1409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0029222" y="8953944"/>
            <a:ext cx="1954858" cy="1409941"/>
          </a:xfrm>
          <a:custGeom>
            <a:avLst/>
            <a:gdLst/>
            <a:ahLst/>
            <a:cxnLst/>
            <a:rect l="l" t="t" r="r" b="b"/>
            <a:pathLst>
              <a:path w="1954858" h="1409941">
                <a:moveTo>
                  <a:pt x="0" y="0"/>
                </a:moveTo>
                <a:lnTo>
                  <a:pt x="1954857" y="0"/>
                </a:lnTo>
                <a:lnTo>
                  <a:pt x="1954857" y="1409941"/>
                </a:lnTo>
                <a:lnTo>
                  <a:pt x="0" y="1409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167048" y="722832"/>
            <a:ext cx="16092252" cy="1104265"/>
          </a:xfrm>
          <a:prstGeom prst="rect">
            <a:avLst/>
          </a:prstGeom>
        </p:spPr>
        <p:txBody>
          <a:bodyPr lIns="0" tIns="0" rIns="0" bIns="0" rtlCol="0" anchor="t">
            <a:spAutoFit/>
          </a:bodyPr>
          <a:lstStyle/>
          <a:p>
            <a:pPr>
              <a:lnSpc>
                <a:spcPts val="8959"/>
              </a:lnSpc>
            </a:pPr>
            <a:r>
              <a:rPr lang="en-US" sz="6399">
                <a:solidFill>
                  <a:srgbClr val="61B0BC"/>
                </a:solidFill>
                <a:latin typeface="Barlow Bold"/>
              </a:rPr>
              <a:t>Neighbourhood environments</a:t>
            </a:r>
          </a:p>
        </p:txBody>
      </p:sp>
      <p:sp>
        <p:nvSpPr>
          <p:cNvPr id="8" name="TextBox 8"/>
          <p:cNvSpPr txBox="1"/>
          <p:nvPr/>
        </p:nvSpPr>
        <p:spPr>
          <a:xfrm>
            <a:off x="1395648" y="3480036"/>
            <a:ext cx="4266506" cy="21717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Opportunities for education + connection</a:t>
            </a:r>
          </a:p>
        </p:txBody>
      </p:sp>
      <p:sp>
        <p:nvSpPr>
          <p:cNvPr id="9" name="TextBox 9"/>
          <p:cNvSpPr txBox="1"/>
          <p:nvPr/>
        </p:nvSpPr>
        <p:spPr>
          <a:xfrm>
            <a:off x="9918440" y="8001444"/>
            <a:ext cx="7340860"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Community champions</a:t>
            </a:r>
          </a:p>
        </p:txBody>
      </p:sp>
      <p:sp>
        <p:nvSpPr>
          <p:cNvPr id="12" name="Freeform 2">
            <a:extLst>
              <a:ext uri="{FF2B5EF4-FFF2-40B4-BE49-F238E27FC236}">
                <a16:creationId xmlns:a16="http://schemas.microsoft.com/office/drawing/2014/main" id="{3676F011-7367-4F33-9BD9-A2CE5AFC58A0}"/>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9"/>
            <a:stretch>
              <a:fillRect/>
            </a:stretch>
          </a:blipFill>
        </p:spPr>
      </p:sp>
      <p:sp>
        <p:nvSpPr>
          <p:cNvPr id="13" name="Freeform 3">
            <a:extLst>
              <a:ext uri="{FF2B5EF4-FFF2-40B4-BE49-F238E27FC236}">
                <a16:creationId xmlns:a16="http://schemas.microsoft.com/office/drawing/2014/main" id="{6B0A5C37-29EE-4C62-9661-AA4C8777BD22}"/>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0"/>
            <a:stretch>
              <a:fillRect b="-17342"/>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746480" y="2467389"/>
            <a:ext cx="1549109" cy="1942456"/>
          </a:xfrm>
          <a:custGeom>
            <a:avLst/>
            <a:gdLst/>
            <a:ahLst/>
            <a:cxnLst/>
            <a:rect l="l" t="t" r="r" b="b"/>
            <a:pathLst>
              <a:path w="1549109" h="1942456">
                <a:moveTo>
                  <a:pt x="0" y="0"/>
                </a:moveTo>
                <a:lnTo>
                  <a:pt x="1549109" y="0"/>
                </a:lnTo>
                <a:lnTo>
                  <a:pt x="1549109" y="1942456"/>
                </a:lnTo>
                <a:lnTo>
                  <a:pt x="0" y="1942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167048" y="722832"/>
            <a:ext cx="16092252" cy="1104265"/>
          </a:xfrm>
          <a:prstGeom prst="rect">
            <a:avLst/>
          </a:prstGeom>
        </p:spPr>
        <p:txBody>
          <a:bodyPr lIns="0" tIns="0" rIns="0" bIns="0" rtlCol="0" anchor="t">
            <a:spAutoFit/>
          </a:bodyPr>
          <a:lstStyle/>
          <a:p>
            <a:pPr>
              <a:lnSpc>
                <a:spcPts val="8959"/>
              </a:lnSpc>
            </a:pPr>
            <a:r>
              <a:rPr lang="en-US" sz="6399">
                <a:solidFill>
                  <a:srgbClr val="61B0BC"/>
                </a:solidFill>
                <a:latin typeface="Barlow Ultra-Bold"/>
              </a:rPr>
              <a:t>B.C.’s changing legislation</a:t>
            </a:r>
          </a:p>
        </p:txBody>
      </p:sp>
      <p:sp>
        <p:nvSpPr>
          <p:cNvPr id="4" name="TextBox 4"/>
          <p:cNvSpPr txBox="1"/>
          <p:nvPr/>
        </p:nvSpPr>
        <p:spPr>
          <a:xfrm>
            <a:off x="4189163" y="3053750"/>
            <a:ext cx="6002201"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Preapproved designs</a:t>
            </a:r>
          </a:p>
        </p:txBody>
      </p:sp>
      <p:sp>
        <p:nvSpPr>
          <p:cNvPr id="5" name="TextBox 5"/>
          <p:cNvSpPr txBox="1"/>
          <p:nvPr/>
        </p:nvSpPr>
        <p:spPr>
          <a:xfrm>
            <a:off x="4189163" y="7376423"/>
            <a:ext cx="9481927" cy="14478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Secondary suites or coach houses allowed in all communities</a:t>
            </a:r>
          </a:p>
        </p:txBody>
      </p:sp>
      <p:sp>
        <p:nvSpPr>
          <p:cNvPr id="6" name="TextBox 6"/>
          <p:cNvSpPr txBox="1"/>
          <p:nvPr/>
        </p:nvSpPr>
        <p:spPr>
          <a:xfrm>
            <a:off x="4189163" y="5423798"/>
            <a:ext cx="13846411"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Multiplexes in single-detached neighbourhoods</a:t>
            </a:r>
          </a:p>
        </p:txBody>
      </p:sp>
      <p:sp>
        <p:nvSpPr>
          <p:cNvPr id="7" name="Freeform 7"/>
          <p:cNvSpPr/>
          <p:nvPr/>
        </p:nvSpPr>
        <p:spPr>
          <a:xfrm>
            <a:off x="1506653" y="5050137"/>
            <a:ext cx="2028764" cy="1471223"/>
          </a:xfrm>
          <a:custGeom>
            <a:avLst/>
            <a:gdLst/>
            <a:ahLst/>
            <a:cxnLst/>
            <a:rect l="l" t="t" r="r" b="b"/>
            <a:pathLst>
              <a:path w="2028764" h="1471223">
                <a:moveTo>
                  <a:pt x="0" y="0"/>
                </a:moveTo>
                <a:lnTo>
                  <a:pt x="2028763" y="0"/>
                </a:lnTo>
                <a:lnTo>
                  <a:pt x="2028763" y="1471222"/>
                </a:lnTo>
                <a:lnTo>
                  <a:pt x="0" y="1471222"/>
                </a:lnTo>
                <a:lnTo>
                  <a:pt x="0" y="0"/>
                </a:lnTo>
                <a:close/>
              </a:path>
            </a:pathLst>
          </a:custGeom>
          <a:blipFill>
            <a:blip r:embed="rId5">
              <a:extLst>
                <a:ext uri="{96DAC541-7B7A-43D3-8B79-37D633B846F1}">
                  <asvg:svgBlip xmlns:asvg="http://schemas.microsoft.com/office/drawing/2016/SVG/main" r:embed="rId6"/>
                </a:ext>
              </a:extLst>
            </a:blip>
            <a:stretch>
              <a:fillRect l="-24494"/>
            </a:stretch>
          </a:blipFill>
        </p:spPr>
      </p:sp>
      <p:sp>
        <p:nvSpPr>
          <p:cNvPr id="8" name="Freeform 8"/>
          <p:cNvSpPr/>
          <p:nvPr/>
        </p:nvSpPr>
        <p:spPr>
          <a:xfrm>
            <a:off x="2339046" y="7314403"/>
            <a:ext cx="1436198" cy="1581293"/>
          </a:xfrm>
          <a:custGeom>
            <a:avLst/>
            <a:gdLst/>
            <a:ahLst/>
            <a:cxnLst/>
            <a:rect l="l" t="t" r="r" b="b"/>
            <a:pathLst>
              <a:path w="1436198" h="1581293">
                <a:moveTo>
                  <a:pt x="0" y="0"/>
                </a:moveTo>
                <a:lnTo>
                  <a:pt x="1436198" y="0"/>
                </a:lnTo>
                <a:lnTo>
                  <a:pt x="1436198" y="1581293"/>
                </a:lnTo>
                <a:lnTo>
                  <a:pt x="0" y="1581293"/>
                </a:lnTo>
                <a:lnTo>
                  <a:pt x="0" y="0"/>
                </a:lnTo>
                <a:close/>
              </a:path>
            </a:pathLst>
          </a:custGeom>
          <a:blipFill>
            <a:blip r:embed="rId7"/>
            <a:stretch>
              <a:fillRect l="-5216" r="-9388"/>
            </a:stretch>
          </a:blipFill>
        </p:spPr>
      </p:sp>
      <p:sp>
        <p:nvSpPr>
          <p:cNvPr id="9" name="Freeform 9"/>
          <p:cNvSpPr/>
          <p:nvPr/>
        </p:nvSpPr>
        <p:spPr>
          <a:xfrm>
            <a:off x="950590" y="7443956"/>
            <a:ext cx="1388456" cy="1380267"/>
          </a:xfrm>
          <a:custGeom>
            <a:avLst/>
            <a:gdLst/>
            <a:ahLst/>
            <a:cxnLst/>
            <a:rect l="l" t="t" r="r" b="b"/>
            <a:pathLst>
              <a:path w="1388456" h="1380267">
                <a:moveTo>
                  <a:pt x="0" y="0"/>
                </a:moveTo>
                <a:lnTo>
                  <a:pt x="1388456" y="0"/>
                </a:lnTo>
                <a:lnTo>
                  <a:pt x="1388456" y="1380267"/>
                </a:lnTo>
                <a:lnTo>
                  <a:pt x="0" y="1380267"/>
                </a:lnTo>
                <a:lnTo>
                  <a:pt x="0" y="0"/>
                </a:lnTo>
                <a:close/>
              </a:path>
            </a:pathLst>
          </a:custGeom>
          <a:blipFill>
            <a:blip r:embed="rId8">
              <a:alphaModFix amt="80000"/>
            </a:blip>
            <a:stretch>
              <a:fillRect b="-5300"/>
            </a:stretch>
          </a:blipFill>
        </p:spPr>
      </p:sp>
      <p:sp>
        <p:nvSpPr>
          <p:cNvPr id="12" name="Freeform 2">
            <a:extLst>
              <a:ext uri="{FF2B5EF4-FFF2-40B4-BE49-F238E27FC236}">
                <a16:creationId xmlns:a16="http://schemas.microsoft.com/office/drawing/2014/main" id="{DF9CA144-5A7D-4FA8-9191-17CCB850D52D}"/>
              </a:ext>
            </a:extLst>
          </p:cNvPr>
          <p:cNvSpPr/>
          <p:nvPr/>
        </p:nvSpPr>
        <p:spPr>
          <a:xfrm>
            <a:off x="14325600" y="395165"/>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9"/>
            <a:stretch>
              <a:fillRect/>
            </a:stretch>
          </a:blipFill>
        </p:spPr>
      </p:sp>
      <p:sp>
        <p:nvSpPr>
          <p:cNvPr id="13" name="Freeform 3">
            <a:extLst>
              <a:ext uri="{FF2B5EF4-FFF2-40B4-BE49-F238E27FC236}">
                <a16:creationId xmlns:a16="http://schemas.microsoft.com/office/drawing/2014/main" id="{FA99C24A-1B4D-44BC-AAA7-8DE6976107E0}"/>
              </a:ext>
            </a:extLst>
          </p:cNvPr>
          <p:cNvSpPr/>
          <p:nvPr/>
        </p:nvSpPr>
        <p:spPr>
          <a:xfrm>
            <a:off x="16438859" y="395165"/>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0"/>
            <a:stretch>
              <a:fillRect b="-17342"/>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67048" y="722832"/>
            <a:ext cx="16092252" cy="1104265"/>
          </a:xfrm>
          <a:prstGeom prst="rect">
            <a:avLst/>
          </a:prstGeom>
        </p:spPr>
        <p:txBody>
          <a:bodyPr lIns="0" tIns="0" rIns="0" bIns="0" rtlCol="0" anchor="t">
            <a:spAutoFit/>
          </a:bodyPr>
          <a:lstStyle/>
          <a:p>
            <a:pPr>
              <a:lnSpc>
                <a:spcPts val="8959"/>
              </a:lnSpc>
            </a:pPr>
            <a:r>
              <a:rPr lang="en-US" sz="6399">
                <a:solidFill>
                  <a:srgbClr val="61B0BC"/>
                </a:solidFill>
                <a:latin typeface="Barlow Bold"/>
              </a:rPr>
              <a:t>Financial supports available</a:t>
            </a:r>
          </a:p>
        </p:txBody>
      </p:sp>
      <p:sp>
        <p:nvSpPr>
          <p:cNvPr id="3" name="TextBox 3"/>
          <p:cNvSpPr txBox="1"/>
          <p:nvPr/>
        </p:nvSpPr>
        <p:spPr>
          <a:xfrm>
            <a:off x="1167048" y="2428798"/>
            <a:ext cx="5062544" cy="1301115"/>
          </a:xfrm>
          <a:prstGeom prst="rect">
            <a:avLst/>
          </a:prstGeom>
        </p:spPr>
        <p:txBody>
          <a:bodyPr lIns="0" tIns="0" rIns="0" bIns="0" rtlCol="0" anchor="t">
            <a:spAutoFit/>
          </a:bodyPr>
          <a:lstStyle/>
          <a:p>
            <a:pPr marL="0" lvl="0" indent="0">
              <a:lnSpc>
                <a:spcPts val="5040"/>
              </a:lnSpc>
            </a:pPr>
            <a:r>
              <a:rPr lang="en-US" sz="4800">
                <a:solidFill>
                  <a:srgbClr val="385CAD"/>
                </a:solidFill>
                <a:latin typeface="Barlow Bold"/>
              </a:rPr>
              <a:t>Secondary suites + coach houses</a:t>
            </a:r>
          </a:p>
        </p:txBody>
      </p:sp>
      <p:sp>
        <p:nvSpPr>
          <p:cNvPr id="4" name="TextBox 4"/>
          <p:cNvSpPr txBox="1"/>
          <p:nvPr/>
        </p:nvSpPr>
        <p:spPr>
          <a:xfrm>
            <a:off x="9918440" y="2362123"/>
            <a:ext cx="7340860" cy="723900"/>
          </a:xfrm>
          <a:prstGeom prst="rect">
            <a:avLst/>
          </a:prstGeom>
        </p:spPr>
        <p:txBody>
          <a:bodyPr lIns="0" tIns="0" rIns="0" bIns="0" rtlCol="0" anchor="t">
            <a:spAutoFit/>
          </a:bodyPr>
          <a:lstStyle/>
          <a:p>
            <a:pPr marL="0" lvl="0" indent="0">
              <a:lnSpc>
                <a:spcPts val="5759"/>
              </a:lnSpc>
            </a:pPr>
            <a:r>
              <a:rPr lang="en-US" sz="4800">
                <a:solidFill>
                  <a:srgbClr val="385CAD"/>
                </a:solidFill>
                <a:latin typeface="Barlow Bold"/>
              </a:rPr>
              <a:t>Retrofits</a:t>
            </a:r>
          </a:p>
        </p:txBody>
      </p:sp>
      <p:sp>
        <p:nvSpPr>
          <p:cNvPr id="5" name="TextBox 5"/>
          <p:cNvSpPr txBox="1"/>
          <p:nvPr/>
        </p:nvSpPr>
        <p:spPr>
          <a:xfrm>
            <a:off x="1167048" y="4180623"/>
            <a:ext cx="5396899" cy="1099820"/>
          </a:xfrm>
          <a:prstGeom prst="rect">
            <a:avLst/>
          </a:prstGeom>
        </p:spPr>
        <p:txBody>
          <a:bodyPr lIns="0" tIns="0" rIns="0" bIns="0" rtlCol="0" anchor="t">
            <a:spAutoFit/>
          </a:bodyPr>
          <a:lstStyle/>
          <a:p>
            <a:pPr marL="0" lvl="0" indent="0" algn="l">
              <a:lnSpc>
                <a:spcPts val="4239"/>
              </a:lnSpc>
            </a:pPr>
            <a:r>
              <a:rPr lang="en-US" sz="3999">
                <a:solidFill>
                  <a:srgbClr val="61B0BC"/>
                </a:solidFill>
                <a:latin typeface="Barlow Semi-Bold"/>
              </a:rPr>
              <a:t>B.C. Secondary Suite Incentive Program</a:t>
            </a:r>
          </a:p>
        </p:txBody>
      </p:sp>
      <p:sp>
        <p:nvSpPr>
          <p:cNvPr id="6" name="TextBox 6"/>
          <p:cNvSpPr txBox="1"/>
          <p:nvPr/>
        </p:nvSpPr>
        <p:spPr>
          <a:xfrm>
            <a:off x="1167048" y="7038975"/>
            <a:ext cx="5396899" cy="1099820"/>
          </a:xfrm>
          <a:prstGeom prst="rect">
            <a:avLst/>
          </a:prstGeom>
        </p:spPr>
        <p:txBody>
          <a:bodyPr lIns="0" tIns="0" rIns="0" bIns="0" rtlCol="0" anchor="t">
            <a:spAutoFit/>
          </a:bodyPr>
          <a:lstStyle/>
          <a:p>
            <a:pPr marL="0" lvl="0" indent="0" algn="l">
              <a:lnSpc>
                <a:spcPts val="4239"/>
              </a:lnSpc>
            </a:pPr>
            <a:r>
              <a:rPr lang="en-US" sz="3999">
                <a:solidFill>
                  <a:srgbClr val="61B0BC"/>
                </a:solidFill>
                <a:latin typeface="Barlow Semi-Bold"/>
              </a:rPr>
              <a:t>Multigenerational home renovation tax credit</a:t>
            </a:r>
          </a:p>
        </p:txBody>
      </p:sp>
      <p:sp>
        <p:nvSpPr>
          <p:cNvPr id="7" name="TextBox 7"/>
          <p:cNvSpPr txBox="1"/>
          <p:nvPr/>
        </p:nvSpPr>
        <p:spPr>
          <a:xfrm>
            <a:off x="1167048" y="5280443"/>
            <a:ext cx="8319814" cy="1085850"/>
          </a:xfrm>
          <a:prstGeom prst="rect">
            <a:avLst/>
          </a:prstGeom>
        </p:spPr>
        <p:txBody>
          <a:bodyPr lIns="0" tIns="0" rIns="0" bIns="0" rtlCol="0" anchor="t">
            <a:spAutoFit/>
          </a:bodyPr>
          <a:lstStyle/>
          <a:p>
            <a:pPr>
              <a:lnSpc>
                <a:spcPts val="4320"/>
              </a:lnSpc>
            </a:pPr>
            <a:r>
              <a:rPr lang="en-US" sz="3600">
                <a:solidFill>
                  <a:srgbClr val="54585A"/>
                </a:solidFill>
                <a:latin typeface="Barlow"/>
              </a:rPr>
              <a:t>Opens April 1, 2024, </a:t>
            </a:r>
            <a:r>
              <a:rPr lang="en-US" sz="3600">
                <a:solidFill>
                  <a:srgbClr val="54585A"/>
                </a:solidFill>
                <a:latin typeface="Barlow Bold"/>
              </a:rPr>
              <a:t>forgivable loan </a:t>
            </a:r>
            <a:r>
              <a:rPr lang="en-US" sz="3600">
                <a:solidFill>
                  <a:srgbClr val="54585A"/>
                </a:solidFill>
                <a:latin typeface="Barlow"/>
              </a:rPr>
              <a:t>if rented out for 5 years below market rate</a:t>
            </a:r>
          </a:p>
        </p:txBody>
      </p:sp>
      <p:sp>
        <p:nvSpPr>
          <p:cNvPr id="8" name="TextBox 8"/>
          <p:cNvSpPr txBox="1"/>
          <p:nvPr/>
        </p:nvSpPr>
        <p:spPr>
          <a:xfrm>
            <a:off x="1167048" y="8138795"/>
            <a:ext cx="8319814" cy="542925"/>
          </a:xfrm>
          <a:prstGeom prst="rect">
            <a:avLst/>
          </a:prstGeom>
        </p:spPr>
        <p:txBody>
          <a:bodyPr lIns="0" tIns="0" rIns="0" bIns="0" rtlCol="0" anchor="t">
            <a:spAutoFit/>
          </a:bodyPr>
          <a:lstStyle/>
          <a:p>
            <a:pPr>
              <a:lnSpc>
                <a:spcPts val="4320"/>
              </a:lnSpc>
            </a:pPr>
            <a:r>
              <a:rPr lang="en-US" sz="3600">
                <a:solidFill>
                  <a:srgbClr val="54585A"/>
                </a:solidFill>
                <a:latin typeface="Barlow"/>
              </a:rPr>
              <a:t>Federal </a:t>
            </a:r>
            <a:r>
              <a:rPr lang="en-US" sz="3600">
                <a:solidFill>
                  <a:srgbClr val="54585A"/>
                </a:solidFill>
                <a:latin typeface="Barlow Bold"/>
              </a:rPr>
              <a:t>tax program</a:t>
            </a:r>
          </a:p>
        </p:txBody>
      </p:sp>
      <p:sp>
        <p:nvSpPr>
          <p:cNvPr id="9" name="TextBox 9"/>
          <p:cNvSpPr txBox="1"/>
          <p:nvPr/>
        </p:nvSpPr>
        <p:spPr>
          <a:xfrm>
            <a:off x="9918440" y="4180623"/>
            <a:ext cx="6412533" cy="1099820"/>
          </a:xfrm>
          <a:prstGeom prst="rect">
            <a:avLst/>
          </a:prstGeom>
        </p:spPr>
        <p:txBody>
          <a:bodyPr lIns="0" tIns="0" rIns="0" bIns="0" rtlCol="0" anchor="t">
            <a:spAutoFit/>
          </a:bodyPr>
          <a:lstStyle/>
          <a:p>
            <a:pPr marL="0" lvl="0" indent="0" algn="l">
              <a:lnSpc>
                <a:spcPts val="4239"/>
              </a:lnSpc>
            </a:pPr>
            <a:r>
              <a:rPr lang="en-US" sz="3999">
                <a:solidFill>
                  <a:srgbClr val="61B0BC"/>
                </a:solidFill>
                <a:latin typeface="Barlow Semi-Bold"/>
              </a:rPr>
              <a:t>CleanBC Better Homes and Home Renovation rebates</a:t>
            </a:r>
          </a:p>
        </p:txBody>
      </p:sp>
      <p:sp>
        <p:nvSpPr>
          <p:cNvPr id="10" name="TextBox 10"/>
          <p:cNvSpPr txBox="1"/>
          <p:nvPr/>
        </p:nvSpPr>
        <p:spPr>
          <a:xfrm>
            <a:off x="9918440" y="5901055"/>
            <a:ext cx="6412533" cy="1633220"/>
          </a:xfrm>
          <a:prstGeom prst="rect">
            <a:avLst/>
          </a:prstGeom>
        </p:spPr>
        <p:txBody>
          <a:bodyPr lIns="0" tIns="0" rIns="0" bIns="0" rtlCol="0" anchor="t">
            <a:spAutoFit/>
          </a:bodyPr>
          <a:lstStyle/>
          <a:p>
            <a:pPr marL="0" lvl="0" indent="0" algn="l">
              <a:lnSpc>
                <a:spcPts val="4239"/>
              </a:lnSpc>
            </a:pPr>
            <a:r>
              <a:rPr lang="en-US" sz="3999">
                <a:solidFill>
                  <a:srgbClr val="61B0BC"/>
                </a:solidFill>
                <a:latin typeface="Barlow Semi-Bold"/>
              </a:rPr>
              <a:t>Specific loan programs for improving household energy efficiency</a:t>
            </a:r>
          </a:p>
        </p:txBody>
      </p:sp>
      <p:sp>
        <p:nvSpPr>
          <p:cNvPr id="11" name="TextBox 11"/>
          <p:cNvSpPr txBox="1"/>
          <p:nvPr/>
        </p:nvSpPr>
        <p:spPr>
          <a:xfrm>
            <a:off x="14118226" y="9551928"/>
            <a:ext cx="3670430" cy="485775"/>
          </a:xfrm>
          <a:prstGeom prst="rect">
            <a:avLst/>
          </a:prstGeom>
        </p:spPr>
        <p:txBody>
          <a:bodyPr lIns="0" tIns="0" rIns="0" bIns="0" rtlCol="0" anchor="t">
            <a:spAutoFit/>
          </a:bodyPr>
          <a:lstStyle/>
          <a:p>
            <a:pPr>
              <a:lnSpc>
                <a:spcPts val="3840"/>
              </a:lnSpc>
            </a:pPr>
            <a:r>
              <a:rPr lang="en-US" sz="3200">
                <a:solidFill>
                  <a:srgbClr val="54585A"/>
                </a:solidFill>
                <a:latin typeface="Barlow Italics"/>
              </a:rPr>
              <a:t>as of February 2024</a:t>
            </a:r>
          </a:p>
        </p:txBody>
      </p:sp>
      <p:sp>
        <p:nvSpPr>
          <p:cNvPr id="14" name="Freeform 2">
            <a:extLst>
              <a:ext uri="{FF2B5EF4-FFF2-40B4-BE49-F238E27FC236}">
                <a16:creationId xmlns:a16="http://schemas.microsoft.com/office/drawing/2014/main" id="{108293B9-A130-46F1-9E28-D26FB8FD8F13}"/>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3"/>
            <a:stretch>
              <a:fillRect/>
            </a:stretch>
          </a:blipFill>
        </p:spPr>
      </p:sp>
      <p:sp>
        <p:nvSpPr>
          <p:cNvPr id="15" name="Freeform 3">
            <a:extLst>
              <a:ext uri="{FF2B5EF4-FFF2-40B4-BE49-F238E27FC236}">
                <a16:creationId xmlns:a16="http://schemas.microsoft.com/office/drawing/2014/main" id="{6B674897-F82F-44BE-9D0E-C1C7EADE25C8}"/>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4"/>
            <a:stretch>
              <a:fillRect b="-17342"/>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1194293" y="1745378"/>
            <a:ext cx="7659693" cy="1104265"/>
          </a:xfrm>
          <a:prstGeom prst="rect">
            <a:avLst/>
          </a:prstGeom>
        </p:spPr>
        <p:txBody>
          <a:bodyPr lIns="0" tIns="0" rIns="0" bIns="0" rtlCol="0" anchor="t">
            <a:spAutoFit/>
          </a:bodyPr>
          <a:lstStyle/>
          <a:p>
            <a:pPr>
              <a:lnSpc>
                <a:spcPts val="8959"/>
              </a:lnSpc>
            </a:pPr>
            <a:r>
              <a:rPr lang="en-US" sz="6399">
                <a:solidFill>
                  <a:srgbClr val="61B0BC"/>
                </a:solidFill>
                <a:latin typeface="Barlow Bold"/>
              </a:rPr>
              <a:t>Program extensions</a:t>
            </a:r>
          </a:p>
        </p:txBody>
      </p:sp>
      <p:sp>
        <p:nvSpPr>
          <p:cNvPr id="3" name="Freeform 3"/>
          <p:cNvSpPr/>
          <p:nvPr/>
        </p:nvSpPr>
        <p:spPr>
          <a:xfrm>
            <a:off x="9790473" y="3680434"/>
            <a:ext cx="8726099" cy="6568725"/>
          </a:xfrm>
          <a:custGeom>
            <a:avLst/>
            <a:gdLst/>
            <a:ahLst/>
            <a:cxnLst/>
            <a:rect l="l" t="t" r="r" b="b"/>
            <a:pathLst>
              <a:path w="8726099" h="6568725">
                <a:moveTo>
                  <a:pt x="0" y="0"/>
                </a:moveTo>
                <a:lnTo>
                  <a:pt x="8726099" y="0"/>
                </a:lnTo>
                <a:lnTo>
                  <a:pt x="8726099" y="6568725"/>
                </a:lnTo>
                <a:lnTo>
                  <a:pt x="0" y="6568725"/>
                </a:lnTo>
                <a:lnTo>
                  <a:pt x="0" y="0"/>
                </a:lnTo>
                <a:close/>
              </a:path>
            </a:pathLst>
          </a:custGeom>
          <a:blipFill>
            <a:blip r:embed="rId3">
              <a:alphaModFix amt="32999"/>
              <a:extLst>
                <a:ext uri="{96DAC541-7B7A-43D3-8B79-37D633B846F1}">
                  <asvg:svgBlip xmlns:asvg="http://schemas.microsoft.com/office/drawing/2016/SVG/main" r:embed="rId4"/>
                </a:ext>
              </a:extLst>
            </a:blip>
            <a:stretch>
              <a:fillRect b="-14486"/>
            </a:stretch>
          </a:blipFill>
        </p:spPr>
      </p:sp>
      <p:sp>
        <p:nvSpPr>
          <p:cNvPr id="4" name="Freeform 4"/>
          <p:cNvSpPr/>
          <p:nvPr/>
        </p:nvSpPr>
        <p:spPr>
          <a:xfrm>
            <a:off x="-611375" y="3929564"/>
            <a:ext cx="8726099" cy="6568725"/>
          </a:xfrm>
          <a:custGeom>
            <a:avLst/>
            <a:gdLst/>
            <a:ahLst/>
            <a:cxnLst/>
            <a:rect l="l" t="t" r="r" b="b"/>
            <a:pathLst>
              <a:path w="8726099" h="6568725">
                <a:moveTo>
                  <a:pt x="0" y="0"/>
                </a:moveTo>
                <a:lnTo>
                  <a:pt x="8726099" y="0"/>
                </a:lnTo>
                <a:lnTo>
                  <a:pt x="8726099" y="6568725"/>
                </a:lnTo>
                <a:lnTo>
                  <a:pt x="0" y="6568725"/>
                </a:lnTo>
                <a:lnTo>
                  <a:pt x="0" y="0"/>
                </a:lnTo>
                <a:close/>
              </a:path>
            </a:pathLst>
          </a:custGeom>
          <a:blipFill>
            <a:blip r:embed="rId3">
              <a:alphaModFix amt="32999"/>
              <a:extLst>
                <a:ext uri="{96DAC541-7B7A-43D3-8B79-37D633B846F1}">
                  <asvg:svgBlip xmlns:asvg="http://schemas.microsoft.com/office/drawing/2016/SVG/main" r:embed="rId4"/>
                </a:ext>
              </a:extLst>
            </a:blip>
            <a:stretch>
              <a:fillRect b="-14486"/>
            </a:stretch>
          </a:blipFill>
        </p:spPr>
      </p:sp>
      <p:sp>
        <p:nvSpPr>
          <p:cNvPr id="5" name="Freeform 5"/>
          <p:cNvSpPr/>
          <p:nvPr/>
        </p:nvSpPr>
        <p:spPr>
          <a:xfrm>
            <a:off x="0" y="8050356"/>
            <a:ext cx="2758194" cy="2236644"/>
          </a:xfrm>
          <a:custGeom>
            <a:avLst/>
            <a:gdLst/>
            <a:ahLst/>
            <a:cxnLst/>
            <a:rect l="l" t="t" r="r" b="b"/>
            <a:pathLst>
              <a:path w="2758194" h="2236644">
                <a:moveTo>
                  <a:pt x="0" y="0"/>
                </a:moveTo>
                <a:lnTo>
                  <a:pt x="2758194" y="0"/>
                </a:lnTo>
                <a:lnTo>
                  <a:pt x="2758194" y="2236644"/>
                </a:lnTo>
                <a:lnTo>
                  <a:pt x="0" y="2236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4296448" y="7213927"/>
            <a:ext cx="1157235" cy="3906277"/>
          </a:xfrm>
          <a:custGeom>
            <a:avLst/>
            <a:gdLst/>
            <a:ahLst/>
            <a:cxnLst/>
            <a:rect l="l" t="t" r="r" b="b"/>
            <a:pathLst>
              <a:path w="1157235" h="3906277">
                <a:moveTo>
                  <a:pt x="0" y="0"/>
                </a:moveTo>
                <a:lnTo>
                  <a:pt x="1157235" y="0"/>
                </a:lnTo>
                <a:lnTo>
                  <a:pt x="1157235" y="3906276"/>
                </a:lnTo>
                <a:lnTo>
                  <a:pt x="0" y="3906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2132249" y="7213927"/>
            <a:ext cx="1783199" cy="3035232"/>
          </a:xfrm>
          <a:custGeom>
            <a:avLst/>
            <a:gdLst/>
            <a:ahLst/>
            <a:cxnLst/>
            <a:rect l="l" t="t" r="r" b="b"/>
            <a:pathLst>
              <a:path w="1783199" h="3035232">
                <a:moveTo>
                  <a:pt x="0" y="0"/>
                </a:moveTo>
                <a:lnTo>
                  <a:pt x="1783199" y="0"/>
                </a:lnTo>
                <a:lnTo>
                  <a:pt x="1783199" y="3035232"/>
                </a:lnTo>
                <a:lnTo>
                  <a:pt x="0" y="3035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8621731" y="7422015"/>
            <a:ext cx="1529298" cy="3490100"/>
          </a:xfrm>
          <a:custGeom>
            <a:avLst/>
            <a:gdLst/>
            <a:ahLst/>
            <a:cxnLst/>
            <a:rect l="l" t="t" r="r" b="b"/>
            <a:pathLst>
              <a:path w="1529298" h="3490100">
                <a:moveTo>
                  <a:pt x="0" y="0"/>
                </a:moveTo>
                <a:lnTo>
                  <a:pt x="1529299" y="0"/>
                </a:lnTo>
                <a:lnTo>
                  <a:pt x="1529299" y="3490100"/>
                </a:lnTo>
                <a:lnTo>
                  <a:pt x="0" y="34901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2999506" y="7747154"/>
            <a:ext cx="5263930" cy="2539846"/>
          </a:xfrm>
          <a:custGeom>
            <a:avLst/>
            <a:gdLst/>
            <a:ahLst/>
            <a:cxnLst/>
            <a:rect l="l" t="t" r="r" b="b"/>
            <a:pathLst>
              <a:path w="5263930" h="2539846">
                <a:moveTo>
                  <a:pt x="0" y="0"/>
                </a:moveTo>
                <a:lnTo>
                  <a:pt x="5263930" y="0"/>
                </a:lnTo>
                <a:lnTo>
                  <a:pt x="5263930" y="2539846"/>
                </a:lnTo>
                <a:lnTo>
                  <a:pt x="0" y="2539846"/>
                </a:lnTo>
                <a:lnTo>
                  <a:pt x="0" y="0"/>
                </a:lnTo>
                <a:close/>
              </a:path>
            </a:pathLst>
          </a:custGeom>
          <a:blipFill>
            <a:blip r:embed="rId13"/>
            <a:stretch>
              <a:fillRect/>
            </a:stretch>
          </a:blipFill>
        </p:spPr>
      </p:sp>
      <p:sp>
        <p:nvSpPr>
          <p:cNvPr id="10" name="Freeform 10"/>
          <p:cNvSpPr/>
          <p:nvPr/>
        </p:nvSpPr>
        <p:spPr>
          <a:xfrm>
            <a:off x="15817511" y="7213927"/>
            <a:ext cx="2170358" cy="3073073"/>
          </a:xfrm>
          <a:custGeom>
            <a:avLst/>
            <a:gdLst/>
            <a:ahLst/>
            <a:cxnLst/>
            <a:rect l="l" t="t" r="r" b="b"/>
            <a:pathLst>
              <a:path w="2170358" h="3073073">
                <a:moveTo>
                  <a:pt x="0" y="0"/>
                </a:moveTo>
                <a:lnTo>
                  <a:pt x="2170359" y="0"/>
                </a:lnTo>
                <a:lnTo>
                  <a:pt x="2170359" y="3073073"/>
                </a:lnTo>
                <a:lnTo>
                  <a:pt x="0" y="3073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Freeform 11"/>
          <p:cNvSpPr/>
          <p:nvPr/>
        </p:nvSpPr>
        <p:spPr>
          <a:xfrm>
            <a:off x="10484405" y="7441439"/>
            <a:ext cx="1314445" cy="3056850"/>
          </a:xfrm>
          <a:custGeom>
            <a:avLst/>
            <a:gdLst/>
            <a:ahLst/>
            <a:cxnLst/>
            <a:rect l="l" t="t" r="r" b="b"/>
            <a:pathLst>
              <a:path w="1314445" h="3056850">
                <a:moveTo>
                  <a:pt x="0" y="0"/>
                </a:moveTo>
                <a:lnTo>
                  <a:pt x="1314445" y="0"/>
                </a:lnTo>
                <a:lnTo>
                  <a:pt x="1314445" y="3056850"/>
                </a:lnTo>
                <a:lnTo>
                  <a:pt x="0" y="30568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2" name="Freeform 2">
            <a:extLst>
              <a:ext uri="{FF2B5EF4-FFF2-40B4-BE49-F238E27FC236}">
                <a16:creationId xmlns:a16="http://schemas.microsoft.com/office/drawing/2014/main" id="{F7B180E4-FAB7-4670-8F31-5A36656DC33E}"/>
              </a:ext>
            </a:extLst>
          </p:cNvPr>
          <p:cNvSpPr/>
          <p:nvPr/>
        </p:nvSpPr>
        <p:spPr>
          <a:xfrm>
            <a:off x="13334419" y="342900"/>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8"/>
            <a:stretch>
              <a:fillRect/>
            </a:stretch>
          </a:blipFill>
        </p:spPr>
      </p:sp>
      <p:sp>
        <p:nvSpPr>
          <p:cNvPr id="13" name="Freeform 3">
            <a:extLst>
              <a:ext uri="{FF2B5EF4-FFF2-40B4-BE49-F238E27FC236}">
                <a16:creationId xmlns:a16="http://schemas.microsoft.com/office/drawing/2014/main" id="{24CD1CA6-1858-4276-AAA4-B0FAB99EC528}"/>
              </a:ext>
            </a:extLst>
          </p:cNvPr>
          <p:cNvSpPr/>
          <p:nvPr/>
        </p:nvSpPr>
        <p:spPr>
          <a:xfrm>
            <a:off x="15984372" y="342900"/>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9"/>
            <a:stretch>
              <a:fillRect b="-17342"/>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609540" y="2017258"/>
            <a:ext cx="10574813" cy="10344090"/>
          </a:xfrm>
          <a:custGeom>
            <a:avLst/>
            <a:gdLst/>
            <a:ahLst/>
            <a:cxnLst/>
            <a:rect l="l" t="t" r="r" b="b"/>
            <a:pathLst>
              <a:path w="10574813" h="10344090">
                <a:moveTo>
                  <a:pt x="0" y="0"/>
                </a:moveTo>
                <a:lnTo>
                  <a:pt x="10574813" y="0"/>
                </a:lnTo>
                <a:lnTo>
                  <a:pt x="10574813" y="10344090"/>
                </a:lnTo>
                <a:lnTo>
                  <a:pt x="0" y="10344090"/>
                </a:lnTo>
                <a:lnTo>
                  <a:pt x="0" y="0"/>
                </a:lnTo>
                <a:close/>
              </a:path>
            </a:pathLst>
          </a:custGeom>
          <a:blipFill>
            <a:blip r:embed="rId3">
              <a:alphaModFix amt="71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2649619" y="5192260"/>
            <a:ext cx="6199351" cy="5094740"/>
          </a:xfrm>
          <a:custGeom>
            <a:avLst/>
            <a:gdLst/>
            <a:ahLst/>
            <a:cxnLst/>
            <a:rect l="l" t="t" r="r" b="b"/>
            <a:pathLst>
              <a:path w="6199351" h="5094740">
                <a:moveTo>
                  <a:pt x="0" y="0"/>
                </a:moveTo>
                <a:lnTo>
                  <a:pt x="6199352" y="0"/>
                </a:lnTo>
                <a:lnTo>
                  <a:pt x="6199352" y="5094740"/>
                </a:lnTo>
                <a:lnTo>
                  <a:pt x="0" y="5094740"/>
                </a:lnTo>
                <a:lnTo>
                  <a:pt x="0" y="0"/>
                </a:lnTo>
                <a:close/>
              </a:path>
            </a:pathLst>
          </a:custGeom>
          <a:blipFill>
            <a:blip r:embed="rId5">
              <a:alphaModFix amt="71000"/>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8748519" y="2007733"/>
            <a:ext cx="9004723" cy="1952625"/>
          </a:xfrm>
          <a:prstGeom prst="rect">
            <a:avLst/>
          </a:prstGeom>
        </p:spPr>
        <p:txBody>
          <a:bodyPr lIns="0" tIns="0" rIns="0" bIns="0" rtlCol="0" anchor="t">
            <a:spAutoFit/>
          </a:bodyPr>
          <a:lstStyle/>
          <a:p>
            <a:pPr>
              <a:lnSpc>
                <a:spcPts val="7679"/>
              </a:lnSpc>
            </a:pPr>
            <a:r>
              <a:rPr lang="en-US" sz="6399">
                <a:solidFill>
                  <a:srgbClr val="61B0BC"/>
                </a:solidFill>
                <a:latin typeface="Barlow Bold"/>
              </a:rPr>
              <a:t>Envisioning connected communities</a:t>
            </a:r>
          </a:p>
        </p:txBody>
      </p:sp>
      <p:sp>
        <p:nvSpPr>
          <p:cNvPr id="5" name="Freeform 5"/>
          <p:cNvSpPr/>
          <p:nvPr/>
        </p:nvSpPr>
        <p:spPr>
          <a:xfrm>
            <a:off x="5887047" y="7809380"/>
            <a:ext cx="11866194" cy="2477620"/>
          </a:xfrm>
          <a:custGeom>
            <a:avLst/>
            <a:gdLst/>
            <a:ahLst/>
            <a:cxnLst/>
            <a:rect l="l" t="t" r="r" b="b"/>
            <a:pathLst>
              <a:path w="11866194" h="2477620">
                <a:moveTo>
                  <a:pt x="0" y="0"/>
                </a:moveTo>
                <a:lnTo>
                  <a:pt x="11866194" y="0"/>
                </a:lnTo>
                <a:lnTo>
                  <a:pt x="11866194" y="2477620"/>
                </a:lnTo>
                <a:lnTo>
                  <a:pt x="0" y="2477620"/>
                </a:lnTo>
                <a:lnTo>
                  <a:pt x="0" y="0"/>
                </a:lnTo>
                <a:close/>
              </a:path>
            </a:pathLst>
          </a:custGeom>
          <a:blipFill>
            <a:blip r:embed="rId7"/>
            <a:stretch>
              <a:fillRect l="-1614" r="-1614" b="-394399"/>
            </a:stretch>
          </a:blipFill>
        </p:spPr>
      </p:sp>
      <p:sp>
        <p:nvSpPr>
          <p:cNvPr id="6" name="Freeform 2">
            <a:extLst>
              <a:ext uri="{FF2B5EF4-FFF2-40B4-BE49-F238E27FC236}">
                <a16:creationId xmlns:a16="http://schemas.microsoft.com/office/drawing/2014/main" id="{0A12F410-178F-42CF-BF82-2EA0300CD8DC}"/>
              </a:ext>
            </a:extLst>
          </p:cNvPr>
          <p:cNvSpPr/>
          <p:nvPr/>
        </p:nvSpPr>
        <p:spPr>
          <a:xfrm>
            <a:off x="381000" y="342900"/>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8"/>
            <a:stretch>
              <a:fillRect/>
            </a:stretch>
          </a:blipFill>
        </p:spPr>
      </p:sp>
      <p:sp>
        <p:nvSpPr>
          <p:cNvPr id="7" name="Freeform 3">
            <a:extLst>
              <a:ext uri="{FF2B5EF4-FFF2-40B4-BE49-F238E27FC236}">
                <a16:creationId xmlns:a16="http://schemas.microsoft.com/office/drawing/2014/main" id="{1AB861A2-CCA1-4CBE-A4A8-62E614C3B8AD}"/>
              </a:ext>
            </a:extLst>
          </p:cNvPr>
          <p:cNvSpPr/>
          <p:nvPr/>
        </p:nvSpPr>
        <p:spPr>
          <a:xfrm>
            <a:off x="3030953" y="342900"/>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9"/>
            <a:stretch>
              <a:fillRect b="-17342"/>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1B0BC"/>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6203473" cy="1522671"/>
          </a:xfrm>
          <a:custGeom>
            <a:avLst/>
            <a:gdLst/>
            <a:ahLst/>
            <a:cxnLst/>
            <a:rect l="l" t="t" r="r" b="b"/>
            <a:pathLst>
              <a:path w="6203473" h="1522671">
                <a:moveTo>
                  <a:pt x="0" y="0"/>
                </a:moveTo>
                <a:lnTo>
                  <a:pt x="6203473" y="0"/>
                </a:lnTo>
                <a:lnTo>
                  <a:pt x="6203473" y="1522671"/>
                </a:lnTo>
                <a:lnTo>
                  <a:pt x="0" y="15226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4048125"/>
            <a:ext cx="11586820" cy="2205732"/>
          </a:xfrm>
          <a:prstGeom prst="rect">
            <a:avLst/>
          </a:prstGeom>
        </p:spPr>
        <p:txBody>
          <a:bodyPr lIns="0" tIns="0" rIns="0" bIns="0" rtlCol="0" anchor="t">
            <a:spAutoFit/>
          </a:bodyPr>
          <a:lstStyle/>
          <a:p>
            <a:pPr>
              <a:lnSpc>
                <a:spcPts val="8640"/>
              </a:lnSpc>
            </a:pPr>
            <a:r>
              <a:rPr lang="en-US" sz="7200" dirty="0">
                <a:solidFill>
                  <a:srgbClr val="FFFFFF"/>
                </a:solidFill>
                <a:latin typeface="Barlow Bold"/>
              </a:rPr>
              <a:t>Questions?</a:t>
            </a:r>
          </a:p>
          <a:p>
            <a:pPr marL="0" lvl="0" indent="0">
              <a:lnSpc>
                <a:spcPts val="8640"/>
              </a:lnSpc>
            </a:pPr>
            <a:r>
              <a:rPr lang="en-US" sz="7200" dirty="0">
                <a:solidFill>
                  <a:srgbClr val="FFFFFF"/>
                </a:solidFill>
                <a:latin typeface="Barlow"/>
              </a:rPr>
              <a:t>&lt;&lt; include contact details &gt;&gt;</a:t>
            </a:r>
          </a:p>
        </p:txBody>
      </p:sp>
      <p:sp>
        <p:nvSpPr>
          <p:cNvPr id="7" name="Freeform 2">
            <a:extLst>
              <a:ext uri="{FF2B5EF4-FFF2-40B4-BE49-F238E27FC236}">
                <a16:creationId xmlns:a16="http://schemas.microsoft.com/office/drawing/2014/main" id="{816A05BA-8A1F-48A0-A688-A67F47CB7727}"/>
              </a:ext>
            </a:extLst>
          </p:cNvPr>
          <p:cNvSpPr/>
          <p:nvPr/>
        </p:nvSpPr>
        <p:spPr>
          <a:xfrm>
            <a:off x="13030200" y="588726"/>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4"/>
            <a:stretch>
              <a:fillRect/>
            </a:stretch>
          </a:blipFill>
        </p:spPr>
      </p:sp>
      <p:sp>
        <p:nvSpPr>
          <p:cNvPr id="8" name="Freeform 3">
            <a:extLst>
              <a:ext uri="{FF2B5EF4-FFF2-40B4-BE49-F238E27FC236}">
                <a16:creationId xmlns:a16="http://schemas.microsoft.com/office/drawing/2014/main" id="{8379756D-99B5-4E7F-B481-42D87C11A032}"/>
              </a:ext>
            </a:extLst>
          </p:cNvPr>
          <p:cNvSpPr/>
          <p:nvPr/>
        </p:nvSpPr>
        <p:spPr>
          <a:xfrm>
            <a:off x="15680153" y="588726"/>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5"/>
            <a:stretch>
              <a:fillRect b="-17342"/>
            </a:stretch>
          </a:blipFill>
        </p:spPr>
      </p:sp>
      <p:sp>
        <p:nvSpPr>
          <p:cNvPr id="9" name="TextBox 3">
            <a:extLst>
              <a:ext uri="{FF2B5EF4-FFF2-40B4-BE49-F238E27FC236}">
                <a16:creationId xmlns:a16="http://schemas.microsoft.com/office/drawing/2014/main" id="{EA1BE2DF-CAA4-4FE3-AEE6-4875A2C229E4}"/>
              </a:ext>
            </a:extLst>
          </p:cNvPr>
          <p:cNvSpPr txBox="1"/>
          <p:nvPr/>
        </p:nvSpPr>
        <p:spPr>
          <a:xfrm>
            <a:off x="1008908" y="7505700"/>
            <a:ext cx="11586820" cy="2099293"/>
          </a:xfrm>
          <a:prstGeom prst="rect">
            <a:avLst/>
          </a:prstGeom>
        </p:spPr>
        <p:txBody>
          <a:bodyPr lIns="0" tIns="0" rIns="0" bIns="0" rtlCol="0" anchor="t">
            <a:spAutoFit/>
          </a:bodyPr>
          <a:lstStyle/>
          <a:p>
            <a:pPr>
              <a:lnSpc>
                <a:spcPts val="8640"/>
              </a:lnSpc>
            </a:pPr>
            <a:r>
              <a:rPr lang="en-US" sz="4400" dirty="0">
                <a:solidFill>
                  <a:srgbClr val="FFFFFF"/>
                </a:solidFill>
                <a:latin typeface="Barlow Bold"/>
              </a:rPr>
              <a:t>renewablecities.ca</a:t>
            </a:r>
          </a:p>
          <a:p>
            <a:pPr>
              <a:lnSpc>
                <a:spcPts val="8640"/>
              </a:lnSpc>
            </a:pPr>
            <a:r>
              <a:rPr lang="en-US" sz="4400" dirty="0">
                <a:solidFill>
                  <a:srgbClr val="FFFFFF"/>
                </a:solidFill>
                <a:latin typeface="Barlow Bold"/>
              </a:rPr>
              <a:t>seniorshousingnavigator.ca</a:t>
            </a:r>
            <a:endParaRPr lang="en-US" sz="4400" dirty="0">
              <a:solidFill>
                <a:srgbClr val="FFFFFF"/>
              </a:solidFill>
              <a:latin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flipV="1">
            <a:off x="14058958" y="-498129"/>
            <a:ext cx="3200342" cy="5641629"/>
          </a:xfrm>
          <a:custGeom>
            <a:avLst/>
            <a:gdLst/>
            <a:ahLst/>
            <a:cxnLst/>
            <a:rect l="l" t="t" r="r" b="b"/>
            <a:pathLst>
              <a:path w="3200342" h="5641629">
                <a:moveTo>
                  <a:pt x="0" y="5641629"/>
                </a:moveTo>
                <a:lnTo>
                  <a:pt x="3200342" y="5641629"/>
                </a:lnTo>
                <a:lnTo>
                  <a:pt x="3200342" y="0"/>
                </a:lnTo>
                <a:lnTo>
                  <a:pt x="0" y="0"/>
                </a:lnTo>
                <a:lnTo>
                  <a:pt x="0" y="5641629"/>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229225" y="4708137"/>
            <a:ext cx="7829550" cy="4776025"/>
          </a:xfrm>
          <a:custGeom>
            <a:avLst/>
            <a:gdLst/>
            <a:ahLst/>
            <a:cxnLst/>
            <a:rect l="l" t="t" r="r" b="b"/>
            <a:pathLst>
              <a:path w="7829550" h="4776025">
                <a:moveTo>
                  <a:pt x="0" y="0"/>
                </a:moveTo>
                <a:lnTo>
                  <a:pt x="7829550" y="0"/>
                </a:lnTo>
                <a:lnTo>
                  <a:pt x="7829550" y="4776025"/>
                </a:lnTo>
                <a:lnTo>
                  <a:pt x="0" y="47760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231577" y="2180997"/>
            <a:ext cx="14538665" cy="1666875"/>
          </a:xfrm>
          <a:prstGeom prst="rect">
            <a:avLst/>
          </a:prstGeom>
        </p:spPr>
        <p:txBody>
          <a:bodyPr lIns="0" tIns="0" rIns="0" bIns="0" rtlCol="0" anchor="t">
            <a:spAutoFit/>
          </a:bodyPr>
          <a:lstStyle/>
          <a:p>
            <a:pPr marL="0" lvl="0" indent="0">
              <a:lnSpc>
                <a:spcPts val="6599"/>
              </a:lnSpc>
            </a:pPr>
            <a:r>
              <a:rPr lang="en-US" sz="5499" dirty="0">
                <a:solidFill>
                  <a:srgbClr val="61B0BC"/>
                </a:solidFill>
                <a:latin typeface="Barlow Bold"/>
              </a:rPr>
              <a:t>In your lifetime, have you lived with people outside of your family or significant other(s)?</a:t>
            </a:r>
          </a:p>
        </p:txBody>
      </p:sp>
      <p:sp>
        <p:nvSpPr>
          <p:cNvPr id="5" name="Freeform 2">
            <a:extLst>
              <a:ext uri="{FF2B5EF4-FFF2-40B4-BE49-F238E27FC236}">
                <a16:creationId xmlns:a16="http://schemas.microsoft.com/office/drawing/2014/main" id="{CB655534-333D-47F7-A82C-BC2A52B9842C}"/>
              </a:ext>
            </a:extLst>
          </p:cNvPr>
          <p:cNvSpPr/>
          <p:nvPr/>
        </p:nvSpPr>
        <p:spPr>
          <a:xfrm>
            <a:off x="325141" y="9138694"/>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7"/>
            <a:stretch>
              <a:fillRect/>
            </a:stretch>
          </a:blipFill>
        </p:spPr>
      </p:sp>
      <p:sp>
        <p:nvSpPr>
          <p:cNvPr id="6" name="Freeform 3">
            <a:extLst>
              <a:ext uri="{FF2B5EF4-FFF2-40B4-BE49-F238E27FC236}">
                <a16:creationId xmlns:a16="http://schemas.microsoft.com/office/drawing/2014/main" id="{394306DB-28C0-417C-B0AF-DC2A6569872E}"/>
              </a:ext>
            </a:extLst>
          </p:cNvPr>
          <p:cNvSpPr/>
          <p:nvPr/>
        </p:nvSpPr>
        <p:spPr>
          <a:xfrm>
            <a:off x="2975094" y="9138694"/>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8"/>
            <a:stretch>
              <a:fillRect b="-17342"/>
            </a:stretch>
          </a:blipFill>
        </p:spPr>
      </p:sp>
    </p:spTree>
    <p:extLst>
      <p:ext uri="{BB962C8B-B14F-4D97-AF65-F5344CB8AC3E}">
        <p14:creationId xmlns:p14="http://schemas.microsoft.com/office/powerpoint/2010/main" val="370370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7753944" y="841622"/>
            <a:ext cx="2780112" cy="981075"/>
          </a:xfrm>
          <a:prstGeom prst="rect">
            <a:avLst/>
          </a:prstGeom>
        </p:spPr>
        <p:txBody>
          <a:bodyPr lIns="0" tIns="0" rIns="0" bIns="0" rtlCol="0" anchor="t">
            <a:spAutoFit/>
          </a:bodyPr>
          <a:lstStyle/>
          <a:p>
            <a:pPr marL="0" lvl="0" indent="0">
              <a:lnSpc>
                <a:spcPts val="7679"/>
              </a:lnSpc>
            </a:pPr>
            <a:r>
              <a:rPr lang="en-US" sz="6399">
                <a:solidFill>
                  <a:srgbClr val="61B0BC"/>
                </a:solidFill>
                <a:latin typeface="Barlow Bold"/>
              </a:rPr>
              <a:t>Agenda</a:t>
            </a:r>
          </a:p>
        </p:txBody>
      </p:sp>
      <p:sp>
        <p:nvSpPr>
          <p:cNvPr id="3" name="TextBox 3"/>
          <p:cNvSpPr txBox="1"/>
          <p:nvPr/>
        </p:nvSpPr>
        <p:spPr>
          <a:xfrm>
            <a:off x="7329895" y="2076450"/>
            <a:ext cx="10422195" cy="6779259"/>
          </a:xfrm>
          <a:prstGeom prst="rect">
            <a:avLst/>
          </a:prstGeom>
        </p:spPr>
        <p:txBody>
          <a:bodyPr lIns="0" tIns="0" rIns="0" bIns="0" rtlCol="0" anchor="t">
            <a:spAutoFit/>
          </a:bodyPr>
          <a:lstStyle/>
          <a:p>
            <a:pPr marL="928361" lvl="1" indent="-464181" algn="l">
              <a:lnSpc>
                <a:spcPts val="4729"/>
              </a:lnSpc>
              <a:buFont typeface="Arial"/>
              <a:buChar char="•"/>
            </a:pPr>
            <a:r>
              <a:rPr lang="en-US" sz="4299" dirty="0">
                <a:solidFill>
                  <a:srgbClr val="262262"/>
                </a:solidFill>
                <a:latin typeface="Barlow"/>
              </a:rPr>
              <a:t>Our context + focus</a:t>
            </a:r>
          </a:p>
          <a:p>
            <a:pPr algn="l">
              <a:lnSpc>
                <a:spcPts val="3079"/>
              </a:lnSpc>
            </a:pPr>
            <a:endParaRPr lang="en-US" sz="4299" dirty="0">
              <a:solidFill>
                <a:srgbClr val="262262"/>
              </a:solidFill>
              <a:latin typeface="Barlow"/>
            </a:endParaRPr>
          </a:p>
          <a:p>
            <a:pPr marL="928361" lvl="1" indent="-464181" algn="l">
              <a:lnSpc>
                <a:spcPts val="4729"/>
              </a:lnSpc>
              <a:buFont typeface="Arial"/>
              <a:buChar char="•"/>
            </a:pPr>
            <a:r>
              <a:rPr lang="en-US" sz="4299" dirty="0">
                <a:solidFill>
                  <a:srgbClr val="262262"/>
                </a:solidFill>
                <a:latin typeface="Barlow"/>
              </a:rPr>
              <a:t>Costs and benefits of these solutions</a:t>
            </a:r>
          </a:p>
          <a:p>
            <a:pPr algn="l">
              <a:lnSpc>
                <a:spcPts val="3079"/>
              </a:lnSpc>
            </a:pPr>
            <a:endParaRPr lang="en-US" sz="4299" dirty="0">
              <a:solidFill>
                <a:srgbClr val="262262"/>
              </a:solidFill>
              <a:latin typeface="Barlow"/>
            </a:endParaRPr>
          </a:p>
          <a:p>
            <a:pPr marL="928361" lvl="1" indent="-464181" algn="l">
              <a:lnSpc>
                <a:spcPts val="4729"/>
              </a:lnSpc>
              <a:buFont typeface="Arial"/>
              <a:buChar char="•"/>
            </a:pPr>
            <a:r>
              <a:rPr lang="en-US" sz="4299" dirty="0">
                <a:solidFill>
                  <a:srgbClr val="262262"/>
                </a:solidFill>
                <a:latin typeface="Barlow"/>
              </a:rPr>
              <a:t>What was shared from                engagement sessions</a:t>
            </a:r>
          </a:p>
          <a:p>
            <a:pPr algn="l">
              <a:lnSpc>
                <a:spcPts val="3079"/>
              </a:lnSpc>
            </a:pPr>
            <a:endParaRPr lang="en-US" sz="4299" dirty="0">
              <a:solidFill>
                <a:srgbClr val="262262"/>
              </a:solidFill>
              <a:latin typeface="Barlow"/>
            </a:endParaRPr>
          </a:p>
          <a:p>
            <a:pPr marL="928361" lvl="1" indent="-464181" algn="l">
              <a:lnSpc>
                <a:spcPts val="4729"/>
              </a:lnSpc>
              <a:buFont typeface="Arial"/>
              <a:buChar char="•"/>
            </a:pPr>
            <a:r>
              <a:rPr lang="en-US" sz="4299" dirty="0">
                <a:solidFill>
                  <a:srgbClr val="262262"/>
                </a:solidFill>
                <a:latin typeface="Barlow"/>
              </a:rPr>
              <a:t>Pilot program design  </a:t>
            </a:r>
          </a:p>
          <a:p>
            <a:pPr algn="l">
              <a:lnSpc>
                <a:spcPts val="3079"/>
              </a:lnSpc>
            </a:pPr>
            <a:endParaRPr lang="en-US" sz="4299" dirty="0">
              <a:solidFill>
                <a:srgbClr val="262262"/>
              </a:solidFill>
              <a:latin typeface="Barlow"/>
            </a:endParaRPr>
          </a:p>
          <a:p>
            <a:pPr marL="928361" lvl="1" indent="-464181" algn="l">
              <a:lnSpc>
                <a:spcPts val="4729"/>
              </a:lnSpc>
              <a:buFont typeface="Arial"/>
              <a:buChar char="•"/>
            </a:pPr>
            <a:r>
              <a:rPr lang="en-US" sz="4299" dirty="0">
                <a:solidFill>
                  <a:srgbClr val="262262"/>
                </a:solidFill>
                <a:latin typeface="Barlow"/>
              </a:rPr>
              <a:t>Considerations for service providers</a:t>
            </a:r>
          </a:p>
          <a:p>
            <a:pPr algn="l">
              <a:lnSpc>
                <a:spcPts val="3079"/>
              </a:lnSpc>
            </a:pPr>
            <a:endParaRPr lang="en-US" sz="4299" dirty="0">
              <a:solidFill>
                <a:srgbClr val="262262"/>
              </a:solidFill>
              <a:latin typeface="Barlow"/>
            </a:endParaRPr>
          </a:p>
          <a:p>
            <a:pPr marL="928361" lvl="1" indent="-464181" algn="l">
              <a:lnSpc>
                <a:spcPts val="4729"/>
              </a:lnSpc>
              <a:buFont typeface="Arial"/>
              <a:buChar char="•"/>
            </a:pPr>
            <a:r>
              <a:rPr lang="en-US" sz="4299" dirty="0">
                <a:solidFill>
                  <a:srgbClr val="262262"/>
                </a:solidFill>
                <a:latin typeface="Barlow"/>
              </a:rPr>
              <a:t>Possible extensions</a:t>
            </a:r>
          </a:p>
          <a:p>
            <a:pPr marL="0" lvl="0" indent="0" algn="l">
              <a:lnSpc>
                <a:spcPts val="4729"/>
              </a:lnSpc>
            </a:pPr>
            <a:endParaRPr lang="en-US" sz="4299" dirty="0">
              <a:solidFill>
                <a:srgbClr val="262262"/>
              </a:solidFill>
              <a:latin typeface="Barlow"/>
            </a:endParaRPr>
          </a:p>
        </p:txBody>
      </p:sp>
      <p:sp>
        <p:nvSpPr>
          <p:cNvPr id="4" name="Freeform 4"/>
          <p:cNvSpPr/>
          <p:nvPr/>
        </p:nvSpPr>
        <p:spPr>
          <a:xfrm>
            <a:off x="0" y="2767840"/>
            <a:ext cx="3161240" cy="4114800"/>
          </a:xfrm>
          <a:custGeom>
            <a:avLst/>
            <a:gdLst/>
            <a:ahLst/>
            <a:cxnLst/>
            <a:rect l="l" t="t" r="r" b="b"/>
            <a:pathLst>
              <a:path w="3161240" h="4114800">
                <a:moveTo>
                  <a:pt x="0" y="0"/>
                </a:moveTo>
                <a:lnTo>
                  <a:pt x="3161240" y="0"/>
                </a:lnTo>
                <a:lnTo>
                  <a:pt x="316124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110091" y="4825240"/>
            <a:ext cx="4035568" cy="3006743"/>
          </a:xfrm>
          <a:custGeom>
            <a:avLst/>
            <a:gdLst/>
            <a:ahLst/>
            <a:cxnLst/>
            <a:rect l="l" t="t" r="r" b="b"/>
            <a:pathLst>
              <a:path w="4035568" h="3006743">
                <a:moveTo>
                  <a:pt x="0" y="0"/>
                </a:moveTo>
                <a:lnTo>
                  <a:pt x="4035567" y="0"/>
                </a:lnTo>
                <a:lnTo>
                  <a:pt x="4035567" y="3006743"/>
                </a:lnTo>
                <a:lnTo>
                  <a:pt x="0" y="3006743"/>
                </a:lnTo>
                <a:lnTo>
                  <a:pt x="0" y="0"/>
                </a:lnTo>
                <a:close/>
              </a:path>
            </a:pathLst>
          </a:custGeom>
          <a:blipFill>
            <a:blip r:embed="rId5">
              <a:extLst>
                <a:ext uri="{96DAC541-7B7A-43D3-8B79-37D633B846F1}">
                  <asvg:svgBlip xmlns:asvg="http://schemas.microsoft.com/office/drawing/2016/SVG/main" r:embed="rId6"/>
                </a:ext>
              </a:extLst>
            </a:blip>
            <a:stretch>
              <a:fillRect b="-67902"/>
            </a:stretch>
          </a:blipFill>
        </p:spPr>
      </p:sp>
      <p:sp>
        <p:nvSpPr>
          <p:cNvPr id="6" name="Freeform 2">
            <a:extLst>
              <a:ext uri="{FF2B5EF4-FFF2-40B4-BE49-F238E27FC236}">
                <a16:creationId xmlns:a16="http://schemas.microsoft.com/office/drawing/2014/main" id="{594C65EE-39C0-4129-8F2F-2FA41D8EF0CC}"/>
              </a:ext>
            </a:extLst>
          </p:cNvPr>
          <p:cNvSpPr/>
          <p:nvPr/>
        </p:nvSpPr>
        <p:spPr>
          <a:xfrm>
            <a:off x="325141" y="9138694"/>
            <a:ext cx="2483092" cy="879948"/>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7"/>
            <a:stretch>
              <a:fillRect/>
            </a:stretch>
          </a:blipFill>
        </p:spPr>
      </p:sp>
      <p:sp>
        <p:nvSpPr>
          <p:cNvPr id="7" name="Freeform 3">
            <a:extLst>
              <a:ext uri="{FF2B5EF4-FFF2-40B4-BE49-F238E27FC236}">
                <a16:creationId xmlns:a16="http://schemas.microsoft.com/office/drawing/2014/main" id="{40E07E54-4458-4060-B151-8DF31653AD46}"/>
              </a:ext>
            </a:extLst>
          </p:cNvPr>
          <p:cNvSpPr/>
          <p:nvPr/>
        </p:nvSpPr>
        <p:spPr>
          <a:xfrm>
            <a:off x="2975094" y="9138694"/>
            <a:ext cx="1902837" cy="835127"/>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8"/>
            <a:stretch>
              <a:fillRect b="-17342"/>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0385427" y="4715375"/>
            <a:ext cx="7828684" cy="5468891"/>
          </a:xfrm>
          <a:prstGeom prst="rect">
            <a:avLst/>
          </a:prstGeom>
        </p:spPr>
      </p:pic>
      <p:sp>
        <p:nvSpPr>
          <p:cNvPr id="3" name="Freeform 3"/>
          <p:cNvSpPr/>
          <p:nvPr/>
        </p:nvSpPr>
        <p:spPr>
          <a:xfrm>
            <a:off x="10564903" y="0"/>
            <a:ext cx="7723097" cy="3534264"/>
          </a:xfrm>
          <a:custGeom>
            <a:avLst/>
            <a:gdLst/>
            <a:ahLst/>
            <a:cxnLst/>
            <a:rect l="l" t="t" r="r" b="b"/>
            <a:pathLst>
              <a:path w="7723097" h="3534264">
                <a:moveTo>
                  <a:pt x="0" y="0"/>
                </a:moveTo>
                <a:lnTo>
                  <a:pt x="7723097" y="0"/>
                </a:lnTo>
                <a:lnTo>
                  <a:pt x="7723097" y="3534264"/>
                </a:lnTo>
                <a:lnTo>
                  <a:pt x="0" y="3534264"/>
                </a:lnTo>
                <a:lnTo>
                  <a:pt x="0" y="0"/>
                </a:lnTo>
                <a:close/>
              </a:path>
            </a:pathLst>
          </a:custGeom>
          <a:blipFill>
            <a:blip r:embed="rId4"/>
            <a:stretch>
              <a:fillRect t="-1522" b="-78435"/>
            </a:stretch>
          </a:blipFill>
        </p:spPr>
      </p:sp>
      <p:sp>
        <p:nvSpPr>
          <p:cNvPr id="4" name="TextBox 4"/>
          <p:cNvSpPr txBox="1"/>
          <p:nvPr/>
        </p:nvSpPr>
        <p:spPr>
          <a:xfrm>
            <a:off x="1028700" y="3367159"/>
            <a:ext cx="9249529" cy="5991225"/>
          </a:xfrm>
          <a:prstGeom prst="rect">
            <a:avLst/>
          </a:prstGeom>
        </p:spPr>
        <p:txBody>
          <a:bodyPr lIns="0" tIns="0" rIns="0" bIns="0" rtlCol="0" anchor="t">
            <a:spAutoFit/>
          </a:bodyPr>
          <a:lstStyle/>
          <a:p>
            <a:pPr marL="893734" lvl="1" indent="-446867">
              <a:lnSpc>
                <a:spcPts val="4967"/>
              </a:lnSpc>
              <a:buFont typeface="Arial"/>
              <a:buChar char="•"/>
            </a:pPr>
            <a:r>
              <a:rPr lang="en-US" sz="4139" dirty="0">
                <a:solidFill>
                  <a:srgbClr val="000000"/>
                </a:solidFill>
                <a:latin typeface="Barlow Bold"/>
              </a:rPr>
              <a:t>53% of Canada’s housing stock is single-detached homes </a:t>
            </a:r>
          </a:p>
          <a:p>
            <a:pPr>
              <a:lnSpc>
                <a:spcPts val="1487"/>
              </a:lnSpc>
            </a:pPr>
            <a:endParaRPr lang="en-US" sz="4139">
              <a:solidFill>
                <a:srgbClr val="000000"/>
              </a:solidFill>
              <a:latin typeface="Barlow Bold"/>
            </a:endParaRPr>
          </a:p>
          <a:p>
            <a:pPr marL="893734" lvl="1" indent="-446867">
              <a:lnSpc>
                <a:spcPts val="4967"/>
              </a:lnSpc>
              <a:buFont typeface="Arial"/>
              <a:buChar char="•"/>
            </a:pPr>
            <a:r>
              <a:rPr lang="en-US" sz="4139" dirty="0">
                <a:solidFill>
                  <a:srgbClr val="000000"/>
                </a:solidFill>
                <a:latin typeface="Barlow Bold"/>
              </a:rPr>
              <a:t>People are staying in their  houses for longer as they age due to:</a:t>
            </a:r>
          </a:p>
          <a:p>
            <a:pPr>
              <a:lnSpc>
                <a:spcPts val="1235"/>
              </a:lnSpc>
            </a:pPr>
            <a:endParaRPr lang="en-US" sz="4139">
              <a:solidFill>
                <a:srgbClr val="000000"/>
              </a:solidFill>
              <a:latin typeface="Barlow Bold"/>
            </a:endParaRPr>
          </a:p>
          <a:p>
            <a:pPr marL="1787467" lvl="2" indent="-595822">
              <a:lnSpc>
                <a:spcPts val="4967"/>
              </a:lnSpc>
              <a:buFont typeface="Arial"/>
              <a:buChar char="⚬"/>
            </a:pPr>
            <a:r>
              <a:rPr lang="en-US" sz="4139" dirty="0">
                <a:solidFill>
                  <a:srgbClr val="000000"/>
                </a:solidFill>
                <a:latin typeface="Barlow"/>
              </a:rPr>
              <a:t>Lack of downsizing options </a:t>
            </a:r>
          </a:p>
          <a:p>
            <a:pPr marL="1787467" lvl="2" indent="-595822">
              <a:lnSpc>
                <a:spcPts val="4967"/>
              </a:lnSpc>
              <a:buFont typeface="Arial"/>
              <a:buChar char="⚬"/>
            </a:pPr>
            <a:r>
              <a:rPr lang="en-US" sz="4139" dirty="0">
                <a:solidFill>
                  <a:srgbClr val="000000"/>
                </a:solidFill>
                <a:latin typeface="Barlow"/>
              </a:rPr>
              <a:t>High costs of moving</a:t>
            </a:r>
          </a:p>
          <a:p>
            <a:pPr marL="1787467" lvl="2" indent="-595822">
              <a:lnSpc>
                <a:spcPts val="4967"/>
              </a:lnSpc>
              <a:buFont typeface="Arial"/>
              <a:buChar char="⚬"/>
            </a:pPr>
            <a:r>
              <a:rPr lang="en-US" sz="4139" dirty="0">
                <a:solidFill>
                  <a:srgbClr val="000000"/>
                </a:solidFill>
                <a:latin typeface="Barlow"/>
              </a:rPr>
              <a:t>Healthier aging population with desire to stay in community</a:t>
            </a:r>
          </a:p>
          <a:p>
            <a:pPr marL="0" lvl="0" indent="0">
              <a:lnSpc>
                <a:spcPts val="4967"/>
              </a:lnSpc>
            </a:pPr>
            <a:endParaRPr lang="en-US" sz="4139">
              <a:solidFill>
                <a:srgbClr val="000000"/>
              </a:solidFill>
              <a:latin typeface="Barlow"/>
            </a:endParaRPr>
          </a:p>
        </p:txBody>
      </p:sp>
      <p:sp>
        <p:nvSpPr>
          <p:cNvPr id="5" name="TextBox 5"/>
          <p:cNvSpPr txBox="1"/>
          <p:nvPr/>
        </p:nvSpPr>
        <p:spPr>
          <a:xfrm>
            <a:off x="1028700" y="1000125"/>
            <a:ext cx="8750907" cy="1952625"/>
          </a:xfrm>
          <a:prstGeom prst="rect">
            <a:avLst/>
          </a:prstGeom>
        </p:spPr>
        <p:txBody>
          <a:bodyPr lIns="0" tIns="0" rIns="0" bIns="0" rtlCol="0" anchor="t">
            <a:spAutoFit/>
          </a:bodyPr>
          <a:lstStyle/>
          <a:p>
            <a:pPr marL="0" lvl="0" indent="0">
              <a:lnSpc>
                <a:spcPts val="7679"/>
              </a:lnSpc>
            </a:pPr>
            <a:r>
              <a:rPr lang="en-US" sz="6399" dirty="0">
                <a:solidFill>
                  <a:srgbClr val="61B0BC"/>
                </a:solidFill>
                <a:latin typeface="Barlow Bold"/>
              </a:rPr>
              <a:t>Context: Aging in single-detached homes</a:t>
            </a:r>
          </a:p>
        </p:txBody>
      </p:sp>
      <p:sp>
        <p:nvSpPr>
          <p:cNvPr id="6" name="TextBox 6"/>
          <p:cNvSpPr txBox="1"/>
          <p:nvPr/>
        </p:nvSpPr>
        <p:spPr>
          <a:xfrm>
            <a:off x="13252104" y="9727565"/>
            <a:ext cx="4309616" cy="559435"/>
          </a:xfrm>
          <a:prstGeom prst="rect">
            <a:avLst/>
          </a:prstGeom>
        </p:spPr>
        <p:txBody>
          <a:bodyPr lIns="0" tIns="0" rIns="0" bIns="0" rtlCol="0" anchor="t">
            <a:spAutoFit/>
          </a:bodyPr>
          <a:lstStyle/>
          <a:p>
            <a:pPr algn="ctr">
              <a:lnSpc>
                <a:spcPts val="2239"/>
              </a:lnSpc>
            </a:pPr>
            <a:r>
              <a:rPr lang="en-US" sz="1599" u="sng">
                <a:solidFill>
                  <a:srgbClr val="B487B8"/>
                </a:solidFill>
                <a:latin typeface="Roboto"/>
                <a:hlinkClick r:id="rId5" tooltip="https://assets.cmhc-schl.gc.ca/sites/cmhc/professional/housing-markets-data-and-research/market-reports/housing-market-insight/2023/housing-market-insight-canada-m11-en.pdf?rev=5c8061aa-7f46-4750-a20f-e60f134e8c0a"/>
              </a:rPr>
              <a:t>CMHC, Housing Market Insight, November 2023</a:t>
            </a:r>
          </a:p>
          <a:p>
            <a:pPr algn="ctr">
              <a:lnSpc>
                <a:spcPts val="2239"/>
              </a:lnSpc>
            </a:pPr>
            <a:endParaRPr lang="en-US" sz="1599" u="sng">
              <a:solidFill>
                <a:srgbClr val="B487B8"/>
              </a:solidFill>
              <a:latin typeface="Roboto"/>
              <a:hlinkClick r:id="rId5" tooltip="https://assets.cmhc-schl.gc.ca/sites/cmhc/professional/housing-markets-data-and-research/market-reports/housing-market-insight/2023/housing-market-insight-canada-m11-en.pdf?rev=5c8061aa-7f46-4750-a20f-e60f134e8c0a"/>
            </a:endParaRPr>
          </a:p>
        </p:txBody>
      </p:sp>
      <p:sp>
        <p:nvSpPr>
          <p:cNvPr id="7" name="TextBox 7"/>
          <p:cNvSpPr txBox="1"/>
          <p:nvPr/>
        </p:nvSpPr>
        <p:spPr>
          <a:xfrm>
            <a:off x="11037817" y="4386690"/>
            <a:ext cx="6777269" cy="733425"/>
          </a:xfrm>
          <a:prstGeom prst="rect">
            <a:avLst/>
          </a:prstGeom>
        </p:spPr>
        <p:txBody>
          <a:bodyPr lIns="0" tIns="0" rIns="0" bIns="0" rtlCol="0" anchor="t">
            <a:spAutoFit/>
          </a:bodyPr>
          <a:lstStyle/>
          <a:p>
            <a:pPr marL="0" lvl="0" indent="0">
              <a:lnSpc>
                <a:spcPts val="2879"/>
              </a:lnSpc>
            </a:pPr>
            <a:r>
              <a:rPr lang="en-US" sz="2400" dirty="0">
                <a:solidFill>
                  <a:srgbClr val="262262"/>
                </a:solidFill>
                <a:latin typeface="Barlow Bold"/>
              </a:rPr>
              <a:t>Sell rate</a:t>
            </a:r>
            <a:r>
              <a:rPr lang="en-US" sz="2400" dirty="0">
                <a:solidFill>
                  <a:srgbClr val="262262"/>
                </a:solidFill>
                <a:latin typeface="Barlow Medium"/>
              </a:rPr>
              <a:t> (%) among </a:t>
            </a:r>
            <a:r>
              <a:rPr lang="en-US" sz="2400" dirty="0">
                <a:solidFill>
                  <a:srgbClr val="262262"/>
                </a:solidFill>
                <a:latin typeface="Barlow Bold"/>
              </a:rPr>
              <a:t>elderly Canadian households</a:t>
            </a:r>
            <a:r>
              <a:rPr lang="en-US" sz="2400" dirty="0">
                <a:solidFill>
                  <a:srgbClr val="262262"/>
                </a:solidFill>
                <a:latin typeface="Barlow Medium"/>
              </a:rPr>
              <a:t> by age groups between 2016 and 2021</a:t>
            </a:r>
          </a:p>
        </p:txBody>
      </p:sp>
      <p:sp>
        <p:nvSpPr>
          <p:cNvPr id="10" name="Freeform 2">
            <a:extLst>
              <a:ext uri="{FF2B5EF4-FFF2-40B4-BE49-F238E27FC236}">
                <a16:creationId xmlns:a16="http://schemas.microsoft.com/office/drawing/2014/main" id="{0B60ACB6-A247-49B3-A388-22114966C5AA}"/>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6"/>
            <a:stretch>
              <a:fillRect/>
            </a:stretch>
          </a:blipFill>
        </p:spPr>
      </p:sp>
      <p:sp>
        <p:nvSpPr>
          <p:cNvPr id="11" name="Freeform 3">
            <a:extLst>
              <a:ext uri="{FF2B5EF4-FFF2-40B4-BE49-F238E27FC236}">
                <a16:creationId xmlns:a16="http://schemas.microsoft.com/office/drawing/2014/main" id="{1EE23441-93A6-4850-A409-D640EE4DAA6A}"/>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7"/>
            <a:stretch>
              <a:fillRect b="-17342"/>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2246933" y="2391774"/>
            <a:ext cx="3000694" cy="3377185"/>
          </a:xfrm>
          <a:custGeom>
            <a:avLst/>
            <a:gdLst/>
            <a:ahLst/>
            <a:cxnLst/>
            <a:rect l="l" t="t" r="r" b="b"/>
            <a:pathLst>
              <a:path w="3000694" h="3377185">
                <a:moveTo>
                  <a:pt x="0" y="0"/>
                </a:moveTo>
                <a:lnTo>
                  <a:pt x="3000694" y="0"/>
                </a:lnTo>
                <a:lnTo>
                  <a:pt x="3000694" y="3377185"/>
                </a:lnTo>
                <a:lnTo>
                  <a:pt x="0" y="3377185"/>
                </a:lnTo>
                <a:lnTo>
                  <a:pt x="0" y="0"/>
                </a:lnTo>
                <a:close/>
              </a:path>
            </a:pathLst>
          </a:custGeom>
          <a:blipFill>
            <a:blip r:embed="rId3">
              <a:alphaModFix amt="70000"/>
            </a:blip>
            <a:stretch>
              <a:fillRect/>
            </a:stretch>
          </a:blipFill>
        </p:spPr>
      </p:sp>
      <p:sp>
        <p:nvSpPr>
          <p:cNvPr id="3" name="TextBox 3"/>
          <p:cNvSpPr txBox="1"/>
          <p:nvPr/>
        </p:nvSpPr>
        <p:spPr>
          <a:xfrm>
            <a:off x="1531941" y="5778326"/>
            <a:ext cx="4430678" cy="740283"/>
          </a:xfrm>
          <a:prstGeom prst="rect">
            <a:avLst/>
          </a:prstGeom>
        </p:spPr>
        <p:txBody>
          <a:bodyPr lIns="0" tIns="0" rIns="0" bIns="0" rtlCol="0" anchor="t">
            <a:spAutoFit/>
          </a:bodyPr>
          <a:lstStyle/>
          <a:p>
            <a:pPr marL="0" lvl="0" indent="0" algn="ctr">
              <a:lnSpc>
                <a:spcPts val="5856"/>
              </a:lnSpc>
            </a:pPr>
            <a:r>
              <a:rPr lang="en-US" sz="4800">
                <a:solidFill>
                  <a:srgbClr val="385CAD"/>
                </a:solidFill>
                <a:latin typeface="Barlow Bold"/>
              </a:rPr>
              <a:t>Home sharing</a:t>
            </a:r>
          </a:p>
        </p:txBody>
      </p:sp>
      <p:sp>
        <p:nvSpPr>
          <p:cNvPr id="4" name="TextBox 4"/>
          <p:cNvSpPr txBox="1"/>
          <p:nvPr/>
        </p:nvSpPr>
        <p:spPr>
          <a:xfrm>
            <a:off x="1693173" y="6594809"/>
            <a:ext cx="4430678" cy="217170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a:rPr>
              <a:t>Private room</a:t>
            </a:r>
          </a:p>
          <a:p>
            <a:pPr marL="777240" lvl="1" indent="-388620">
              <a:lnSpc>
                <a:spcPts val="4320"/>
              </a:lnSpc>
              <a:buFont typeface="Arial"/>
              <a:buChar char="•"/>
            </a:pPr>
            <a:r>
              <a:rPr lang="en-US" sz="3600">
                <a:solidFill>
                  <a:srgbClr val="54585A"/>
                </a:solidFill>
                <a:latin typeface="Barlow"/>
              </a:rPr>
              <a:t>Shared kitchen</a:t>
            </a:r>
          </a:p>
          <a:p>
            <a:pPr marL="777240" lvl="1" indent="-388620">
              <a:lnSpc>
                <a:spcPts val="4320"/>
              </a:lnSpc>
              <a:buFont typeface="Arial"/>
              <a:buChar char="•"/>
            </a:pPr>
            <a:r>
              <a:rPr lang="en-US" sz="3600">
                <a:solidFill>
                  <a:srgbClr val="54585A"/>
                </a:solidFill>
                <a:latin typeface="Barlow"/>
              </a:rPr>
              <a:t>(Potentially) shared bathroom</a:t>
            </a:r>
          </a:p>
        </p:txBody>
      </p:sp>
      <p:sp>
        <p:nvSpPr>
          <p:cNvPr id="5" name="Freeform 5"/>
          <p:cNvSpPr/>
          <p:nvPr/>
        </p:nvSpPr>
        <p:spPr>
          <a:xfrm>
            <a:off x="7493652" y="2382480"/>
            <a:ext cx="3300697" cy="3281230"/>
          </a:xfrm>
          <a:custGeom>
            <a:avLst/>
            <a:gdLst/>
            <a:ahLst/>
            <a:cxnLst/>
            <a:rect l="l" t="t" r="r" b="b"/>
            <a:pathLst>
              <a:path w="3300697" h="3281230">
                <a:moveTo>
                  <a:pt x="0" y="0"/>
                </a:moveTo>
                <a:lnTo>
                  <a:pt x="3300696" y="0"/>
                </a:lnTo>
                <a:lnTo>
                  <a:pt x="3300696" y="3281230"/>
                </a:lnTo>
                <a:lnTo>
                  <a:pt x="0" y="3281230"/>
                </a:lnTo>
                <a:lnTo>
                  <a:pt x="0" y="0"/>
                </a:lnTo>
                <a:close/>
              </a:path>
            </a:pathLst>
          </a:custGeom>
          <a:blipFill>
            <a:blip r:embed="rId4">
              <a:alphaModFix amt="70000"/>
            </a:blip>
            <a:stretch>
              <a:fillRect b="-5300"/>
            </a:stretch>
          </a:blipFill>
        </p:spPr>
      </p:sp>
      <p:sp>
        <p:nvSpPr>
          <p:cNvPr id="6" name="TextBox 6"/>
          <p:cNvSpPr txBox="1"/>
          <p:nvPr/>
        </p:nvSpPr>
        <p:spPr>
          <a:xfrm>
            <a:off x="6377498" y="5778326"/>
            <a:ext cx="5533004" cy="740283"/>
          </a:xfrm>
          <a:prstGeom prst="rect">
            <a:avLst/>
          </a:prstGeom>
        </p:spPr>
        <p:txBody>
          <a:bodyPr lIns="0" tIns="0" rIns="0" bIns="0" rtlCol="0" anchor="t">
            <a:spAutoFit/>
          </a:bodyPr>
          <a:lstStyle/>
          <a:p>
            <a:pPr marL="0" lvl="0" indent="0" algn="ctr">
              <a:lnSpc>
                <a:spcPts val="5856"/>
              </a:lnSpc>
            </a:pPr>
            <a:r>
              <a:rPr lang="en-US" sz="4800">
                <a:solidFill>
                  <a:srgbClr val="385CAD"/>
                </a:solidFill>
                <a:latin typeface="Barlow Bold"/>
              </a:rPr>
              <a:t>Secondary suites</a:t>
            </a:r>
          </a:p>
        </p:txBody>
      </p:sp>
      <p:sp>
        <p:nvSpPr>
          <p:cNvPr id="7" name="TextBox 7"/>
          <p:cNvSpPr txBox="1"/>
          <p:nvPr/>
        </p:nvSpPr>
        <p:spPr>
          <a:xfrm>
            <a:off x="6724909" y="6594809"/>
            <a:ext cx="5191621" cy="217170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a:rPr>
              <a:t>Separate unit</a:t>
            </a:r>
          </a:p>
          <a:p>
            <a:pPr marL="777240" lvl="1" indent="-388620">
              <a:lnSpc>
                <a:spcPts val="4320"/>
              </a:lnSpc>
              <a:buFont typeface="Arial"/>
              <a:buChar char="•"/>
            </a:pPr>
            <a:r>
              <a:rPr lang="en-US" sz="3600">
                <a:solidFill>
                  <a:srgbClr val="54585A"/>
                </a:solidFill>
                <a:latin typeface="Barlow"/>
              </a:rPr>
              <a:t>Often basement or garden suites attached to the house</a:t>
            </a:r>
          </a:p>
        </p:txBody>
      </p:sp>
      <p:sp>
        <p:nvSpPr>
          <p:cNvPr id="8" name="Freeform 8"/>
          <p:cNvSpPr/>
          <p:nvPr/>
        </p:nvSpPr>
        <p:spPr>
          <a:xfrm>
            <a:off x="12106766" y="2641259"/>
            <a:ext cx="4975812" cy="3201075"/>
          </a:xfrm>
          <a:custGeom>
            <a:avLst/>
            <a:gdLst/>
            <a:ahLst/>
            <a:cxnLst/>
            <a:rect l="l" t="t" r="r" b="b"/>
            <a:pathLst>
              <a:path w="4975812" h="3201075">
                <a:moveTo>
                  <a:pt x="0" y="0"/>
                </a:moveTo>
                <a:lnTo>
                  <a:pt x="4975812" y="0"/>
                </a:lnTo>
                <a:lnTo>
                  <a:pt x="4975812" y="3201075"/>
                </a:lnTo>
                <a:lnTo>
                  <a:pt x="0" y="3201075"/>
                </a:lnTo>
                <a:lnTo>
                  <a:pt x="0" y="0"/>
                </a:lnTo>
                <a:close/>
              </a:path>
            </a:pathLst>
          </a:custGeom>
          <a:blipFill>
            <a:blip r:embed="rId5">
              <a:alphaModFix amt="70000"/>
            </a:blip>
            <a:stretch>
              <a:fillRect t="-2504"/>
            </a:stretch>
          </a:blipFill>
        </p:spPr>
      </p:sp>
      <p:sp>
        <p:nvSpPr>
          <p:cNvPr id="9" name="TextBox 9"/>
          <p:cNvSpPr txBox="1"/>
          <p:nvPr/>
        </p:nvSpPr>
        <p:spPr>
          <a:xfrm>
            <a:off x="12325381" y="5778326"/>
            <a:ext cx="4430678" cy="740283"/>
          </a:xfrm>
          <a:prstGeom prst="rect">
            <a:avLst/>
          </a:prstGeom>
        </p:spPr>
        <p:txBody>
          <a:bodyPr lIns="0" tIns="0" rIns="0" bIns="0" rtlCol="0" anchor="t">
            <a:spAutoFit/>
          </a:bodyPr>
          <a:lstStyle/>
          <a:p>
            <a:pPr marL="0" lvl="0" indent="0" algn="ctr">
              <a:lnSpc>
                <a:spcPts val="5856"/>
              </a:lnSpc>
            </a:pPr>
            <a:r>
              <a:rPr lang="en-US" sz="4800">
                <a:solidFill>
                  <a:srgbClr val="385CAD"/>
                </a:solidFill>
                <a:latin typeface="Barlow Bold"/>
              </a:rPr>
              <a:t>Coach houses</a:t>
            </a:r>
          </a:p>
        </p:txBody>
      </p:sp>
      <p:sp>
        <p:nvSpPr>
          <p:cNvPr id="10" name="TextBox 10"/>
          <p:cNvSpPr txBox="1"/>
          <p:nvPr/>
        </p:nvSpPr>
        <p:spPr>
          <a:xfrm>
            <a:off x="12696393" y="6594809"/>
            <a:ext cx="3796558" cy="1085850"/>
          </a:xfrm>
          <a:prstGeom prst="rect">
            <a:avLst/>
          </a:prstGeom>
        </p:spPr>
        <p:txBody>
          <a:bodyPr lIns="0" tIns="0" rIns="0" bIns="0" rtlCol="0" anchor="t">
            <a:spAutoFit/>
          </a:bodyPr>
          <a:lstStyle/>
          <a:p>
            <a:pPr marL="777240" lvl="1" indent="-388620">
              <a:lnSpc>
                <a:spcPts val="4320"/>
              </a:lnSpc>
              <a:buFont typeface="Arial"/>
              <a:buChar char="•"/>
            </a:pPr>
            <a:r>
              <a:rPr lang="en-US" sz="3600">
                <a:solidFill>
                  <a:srgbClr val="54585A"/>
                </a:solidFill>
                <a:latin typeface="Barlow"/>
              </a:rPr>
              <a:t>Separate unit from house</a:t>
            </a:r>
          </a:p>
        </p:txBody>
      </p:sp>
      <p:sp>
        <p:nvSpPr>
          <p:cNvPr id="11" name="TextBox 11"/>
          <p:cNvSpPr txBox="1"/>
          <p:nvPr/>
        </p:nvSpPr>
        <p:spPr>
          <a:xfrm>
            <a:off x="1395657" y="574017"/>
            <a:ext cx="15496685" cy="981075"/>
          </a:xfrm>
          <a:prstGeom prst="rect">
            <a:avLst/>
          </a:prstGeom>
        </p:spPr>
        <p:txBody>
          <a:bodyPr lIns="0" tIns="0" rIns="0" bIns="0" rtlCol="0" anchor="t">
            <a:spAutoFit/>
          </a:bodyPr>
          <a:lstStyle/>
          <a:p>
            <a:pPr marL="0" lvl="0" indent="0" algn="ctr">
              <a:lnSpc>
                <a:spcPts val="7679"/>
              </a:lnSpc>
            </a:pPr>
            <a:r>
              <a:rPr lang="en-US" sz="6399">
                <a:solidFill>
                  <a:srgbClr val="61B0BC"/>
                </a:solidFill>
                <a:latin typeface="Barlow Bold"/>
              </a:rPr>
              <a:t>Housing solutions we explored</a:t>
            </a:r>
          </a:p>
        </p:txBody>
      </p:sp>
      <p:sp>
        <p:nvSpPr>
          <p:cNvPr id="12" name="TextBox 12"/>
          <p:cNvSpPr txBox="1"/>
          <p:nvPr/>
        </p:nvSpPr>
        <p:spPr>
          <a:xfrm>
            <a:off x="7323368" y="9516920"/>
            <a:ext cx="10746051" cy="542925"/>
          </a:xfrm>
          <a:prstGeom prst="rect">
            <a:avLst/>
          </a:prstGeom>
        </p:spPr>
        <p:txBody>
          <a:bodyPr lIns="0" tIns="0" rIns="0" bIns="0" rtlCol="0" anchor="t">
            <a:spAutoFit/>
          </a:bodyPr>
          <a:lstStyle/>
          <a:p>
            <a:pPr>
              <a:lnSpc>
                <a:spcPts val="4320"/>
              </a:lnSpc>
            </a:pPr>
            <a:r>
              <a:rPr lang="en-US" sz="3600">
                <a:solidFill>
                  <a:srgbClr val="61B0BC"/>
                </a:solidFill>
                <a:latin typeface="Barlow"/>
              </a:rPr>
              <a:t>These are also called accessory dwelling units (ADUs)</a:t>
            </a:r>
          </a:p>
        </p:txBody>
      </p:sp>
      <p:sp>
        <p:nvSpPr>
          <p:cNvPr id="15" name="Freeform 2">
            <a:extLst>
              <a:ext uri="{FF2B5EF4-FFF2-40B4-BE49-F238E27FC236}">
                <a16:creationId xmlns:a16="http://schemas.microsoft.com/office/drawing/2014/main" id="{4623939D-8BF4-44DE-AF00-16E0DF0AA8A0}"/>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6"/>
            <a:stretch>
              <a:fillRect/>
            </a:stretch>
          </a:blipFill>
        </p:spPr>
      </p:sp>
      <p:sp>
        <p:nvSpPr>
          <p:cNvPr id="16" name="Freeform 3">
            <a:extLst>
              <a:ext uri="{FF2B5EF4-FFF2-40B4-BE49-F238E27FC236}">
                <a16:creationId xmlns:a16="http://schemas.microsoft.com/office/drawing/2014/main" id="{C865D5BD-A1BD-440B-BC3C-74FFC84E5F46}"/>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7"/>
            <a:stretch>
              <a:fillRect b="-17342"/>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1028700" y="2900279"/>
            <a:ext cx="4927801" cy="4133193"/>
          </a:xfrm>
          <a:custGeom>
            <a:avLst/>
            <a:gdLst/>
            <a:ahLst/>
            <a:cxnLst/>
            <a:rect l="l" t="t" r="r" b="b"/>
            <a:pathLst>
              <a:path w="4927801" h="4133193">
                <a:moveTo>
                  <a:pt x="0" y="0"/>
                </a:moveTo>
                <a:lnTo>
                  <a:pt x="4927801" y="0"/>
                </a:lnTo>
                <a:lnTo>
                  <a:pt x="4927801" y="4133194"/>
                </a:lnTo>
                <a:lnTo>
                  <a:pt x="0" y="4133194"/>
                </a:lnTo>
                <a:lnTo>
                  <a:pt x="0" y="0"/>
                </a:lnTo>
                <a:close/>
              </a:path>
            </a:pathLst>
          </a:custGeom>
          <a:blipFill>
            <a:blip r:embed="rId3"/>
            <a:stretch>
              <a:fillRect/>
            </a:stretch>
          </a:blipFill>
        </p:spPr>
      </p:sp>
      <p:sp>
        <p:nvSpPr>
          <p:cNvPr id="3" name="TextBox 3"/>
          <p:cNvSpPr txBox="1"/>
          <p:nvPr/>
        </p:nvSpPr>
        <p:spPr>
          <a:xfrm>
            <a:off x="1028700" y="1019175"/>
            <a:ext cx="15496685" cy="981075"/>
          </a:xfrm>
          <a:prstGeom prst="rect">
            <a:avLst/>
          </a:prstGeom>
        </p:spPr>
        <p:txBody>
          <a:bodyPr lIns="0" tIns="0" rIns="0" bIns="0" rtlCol="0" anchor="t">
            <a:spAutoFit/>
          </a:bodyPr>
          <a:lstStyle/>
          <a:p>
            <a:pPr marL="0" lvl="0" indent="0">
              <a:lnSpc>
                <a:spcPts val="7679"/>
              </a:lnSpc>
            </a:pPr>
            <a:r>
              <a:rPr lang="en-US" sz="6399">
                <a:solidFill>
                  <a:srgbClr val="61B0BC"/>
                </a:solidFill>
                <a:latin typeface="Barlow Bold"/>
              </a:rPr>
              <a:t>Accessory dwelling units (ADUs) in B.C.</a:t>
            </a:r>
          </a:p>
        </p:txBody>
      </p:sp>
      <p:sp>
        <p:nvSpPr>
          <p:cNvPr id="4" name="TextBox 4"/>
          <p:cNvSpPr txBox="1"/>
          <p:nvPr/>
        </p:nvSpPr>
        <p:spPr>
          <a:xfrm>
            <a:off x="6675962" y="2750246"/>
            <a:ext cx="6356503" cy="1447800"/>
          </a:xfrm>
          <a:prstGeom prst="rect">
            <a:avLst/>
          </a:prstGeom>
        </p:spPr>
        <p:txBody>
          <a:bodyPr lIns="0" tIns="0" rIns="0" bIns="0" rtlCol="0" anchor="t">
            <a:spAutoFit/>
          </a:bodyPr>
          <a:lstStyle/>
          <a:p>
            <a:pPr marL="0" lvl="0" indent="0">
              <a:lnSpc>
                <a:spcPts val="5759"/>
              </a:lnSpc>
            </a:pPr>
            <a:r>
              <a:rPr lang="en-US" sz="4800" dirty="0">
                <a:solidFill>
                  <a:srgbClr val="385CAD"/>
                </a:solidFill>
                <a:latin typeface="Barlow Bold"/>
              </a:rPr>
              <a:t>More common in communities where:</a:t>
            </a:r>
          </a:p>
        </p:txBody>
      </p:sp>
      <p:sp>
        <p:nvSpPr>
          <p:cNvPr id="5" name="TextBox 5"/>
          <p:cNvSpPr txBox="1"/>
          <p:nvPr/>
        </p:nvSpPr>
        <p:spPr>
          <a:xfrm>
            <a:off x="6675962" y="4436366"/>
            <a:ext cx="10416764" cy="2714625"/>
          </a:xfrm>
          <a:prstGeom prst="rect">
            <a:avLst/>
          </a:prstGeom>
        </p:spPr>
        <p:txBody>
          <a:bodyPr lIns="0" tIns="0" rIns="0" bIns="0" rtlCol="0" anchor="t">
            <a:spAutoFit/>
          </a:bodyPr>
          <a:lstStyle/>
          <a:p>
            <a:pPr marL="777240" lvl="1" indent="-388620">
              <a:lnSpc>
                <a:spcPts val="4320"/>
              </a:lnSpc>
              <a:buFont typeface="Arial"/>
              <a:buChar char="•"/>
            </a:pPr>
            <a:r>
              <a:rPr lang="en-US" sz="3600" dirty="0">
                <a:solidFill>
                  <a:srgbClr val="54585A"/>
                </a:solidFill>
                <a:latin typeface="Barlow"/>
              </a:rPr>
              <a:t>Residents pay a </a:t>
            </a:r>
            <a:r>
              <a:rPr lang="en-US" sz="3600" dirty="0">
                <a:solidFill>
                  <a:srgbClr val="54585A"/>
                </a:solidFill>
                <a:latin typeface="Barlow Bold"/>
              </a:rPr>
              <a:t>higher portion of income</a:t>
            </a:r>
            <a:r>
              <a:rPr lang="en-US" sz="3600" dirty="0">
                <a:solidFill>
                  <a:srgbClr val="54585A"/>
                </a:solidFill>
                <a:latin typeface="Barlow"/>
              </a:rPr>
              <a:t> </a:t>
            </a:r>
            <a:r>
              <a:rPr lang="en-US" sz="3600" dirty="0">
                <a:solidFill>
                  <a:srgbClr val="54585A"/>
                </a:solidFill>
                <a:latin typeface="Barlow Bold"/>
              </a:rPr>
              <a:t>towards housing</a:t>
            </a:r>
          </a:p>
          <a:p>
            <a:pPr marL="777240" lvl="1" indent="-388620">
              <a:lnSpc>
                <a:spcPts val="4320"/>
              </a:lnSpc>
              <a:buFont typeface="Arial"/>
              <a:buChar char="•"/>
            </a:pPr>
            <a:r>
              <a:rPr lang="en-US" sz="3600" dirty="0">
                <a:solidFill>
                  <a:srgbClr val="54585A"/>
                </a:solidFill>
                <a:latin typeface="Barlow"/>
              </a:rPr>
              <a:t>Single-detached homes have a </a:t>
            </a:r>
            <a:r>
              <a:rPr lang="en-US" sz="3600" dirty="0">
                <a:solidFill>
                  <a:srgbClr val="54585A"/>
                </a:solidFill>
                <a:latin typeface="Barlow Bold"/>
              </a:rPr>
              <a:t>high value</a:t>
            </a:r>
          </a:p>
          <a:p>
            <a:pPr marL="777240" lvl="1" indent="-388620">
              <a:lnSpc>
                <a:spcPts val="4320"/>
              </a:lnSpc>
              <a:buFont typeface="Arial"/>
              <a:buChar char="•"/>
            </a:pPr>
            <a:r>
              <a:rPr lang="en-US" sz="3600" dirty="0">
                <a:solidFill>
                  <a:srgbClr val="54585A"/>
                </a:solidFill>
                <a:latin typeface="Barlow"/>
              </a:rPr>
              <a:t>There is </a:t>
            </a:r>
            <a:r>
              <a:rPr lang="en-US" sz="3600" dirty="0">
                <a:solidFill>
                  <a:srgbClr val="54585A"/>
                </a:solidFill>
                <a:latin typeface="Barlow Bold"/>
              </a:rPr>
              <a:t>tourism </a:t>
            </a:r>
            <a:r>
              <a:rPr lang="en-US" sz="3600" dirty="0">
                <a:solidFill>
                  <a:srgbClr val="54585A"/>
                </a:solidFill>
                <a:latin typeface="Barlow"/>
              </a:rPr>
              <a:t>or </a:t>
            </a:r>
            <a:r>
              <a:rPr lang="en-US" sz="3600" dirty="0">
                <a:solidFill>
                  <a:srgbClr val="54585A"/>
                </a:solidFill>
                <a:latin typeface="Barlow Bold"/>
              </a:rPr>
              <a:t>valued amenities</a:t>
            </a:r>
            <a:r>
              <a:rPr lang="en-US" sz="3600" dirty="0">
                <a:solidFill>
                  <a:srgbClr val="54585A"/>
                </a:solidFill>
                <a:latin typeface="Barlow"/>
              </a:rPr>
              <a:t> like waterfronts (e.g., in Tofino, Sun Peaks)</a:t>
            </a:r>
          </a:p>
        </p:txBody>
      </p:sp>
      <p:sp>
        <p:nvSpPr>
          <p:cNvPr id="6" name="TextBox 6"/>
          <p:cNvSpPr txBox="1"/>
          <p:nvPr/>
        </p:nvSpPr>
        <p:spPr>
          <a:xfrm>
            <a:off x="1028700" y="7900988"/>
            <a:ext cx="15496685" cy="1085850"/>
          </a:xfrm>
          <a:prstGeom prst="rect">
            <a:avLst/>
          </a:prstGeom>
        </p:spPr>
        <p:txBody>
          <a:bodyPr lIns="0" tIns="0" rIns="0" bIns="0" rtlCol="0" anchor="t">
            <a:spAutoFit/>
          </a:bodyPr>
          <a:lstStyle/>
          <a:p>
            <a:pPr>
              <a:lnSpc>
                <a:spcPts val="4320"/>
              </a:lnSpc>
            </a:pPr>
            <a:r>
              <a:rPr lang="en-US" sz="3600">
                <a:solidFill>
                  <a:srgbClr val="54585A"/>
                </a:solidFill>
                <a:latin typeface="Barlow"/>
              </a:rPr>
              <a:t>Also common in </a:t>
            </a:r>
            <a:r>
              <a:rPr lang="en-US" sz="3600">
                <a:solidFill>
                  <a:srgbClr val="54585A"/>
                </a:solidFill>
                <a:latin typeface="Barlow Bold"/>
              </a:rPr>
              <a:t>major urban centres</a:t>
            </a:r>
            <a:r>
              <a:rPr lang="en-US" sz="3600">
                <a:solidFill>
                  <a:srgbClr val="54585A"/>
                </a:solidFill>
                <a:latin typeface="Barlow"/>
              </a:rPr>
              <a:t>, and </a:t>
            </a:r>
            <a:r>
              <a:rPr lang="en-US" sz="3600">
                <a:solidFill>
                  <a:srgbClr val="54585A"/>
                </a:solidFill>
                <a:latin typeface="Barlow Bold"/>
              </a:rPr>
              <a:t>mid-size communities </a:t>
            </a:r>
          </a:p>
          <a:p>
            <a:pPr>
              <a:lnSpc>
                <a:spcPts val="4320"/>
              </a:lnSpc>
            </a:pPr>
            <a:r>
              <a:rPr lang="en-US" sz="3600">
                <a:solidFill>
                  <a:srgbClr val="54585A"/>
                </a:solidFill>
                <a:latin typeface="Barlow"/>
              </a:rPr>
              <a:t>(e.g., Nelson, Esquimalt, Squamish, White Rock)</a:t>
            </a:r>
          </a:p>
        </p:txBody>
      </p:sp>
      <p:sp>
        <p:nvSpPr>
          <p:cNvPr id="9" name="Freeform 2">
            <a:extLst>
              <a:ext uri="{FF2B5EF4-FFF2-40B4-BE49-F238E27FC236}">
                <a16:creationId xmlns:a16="http://schemas.microsoft.com/office/drawing/2014/main" id="{04AFD7C5-A921-412B-97A1-796DABB093A2}"/>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4"/>
            <a:stretch>
              <a:fillRect/>
            </a:stretch>
          </a:blipFill>
        </p:spPr>
      </p:sp>
      <p:sp>
        <p:nvSpPr>
          <p:cNvPr id="10" name="Freeform 3">
            <a:extLst>
              <a:ext uri="{FF2B5EF4-FFF2-40B4-BE49-F238E27FC236}">
                <a16:creationId xmlns:a16="http://schemas.microsoft.com/office/drawing/2014/main" id="{9BC97E1A-8255-4064-B418-FFA4072E9396}"/>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5"/>
            <a:stretch>
              <a:fillRect b="-17342"/>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Freeform 2"/>
          <p:cNvSpPr/>
          <p:nvPr/>
        </p:nvSpPr>
        <p:spPr>
          <a:xfrm>
            <a:off x="4392215" y="7131112"/>
            <a:ext cx="1909003" cy="1975682"/>
          </a:xfrm>
          <a:custGeom>
            <a:avLst/>
            <a:gdLst/>
            <a:ahLst/>
            <a:cxnLst/>
            <a:rect l="l" t="t" r="r" b="b"/>
            <a:pathLst>
              <a:path w="1909003" h="1975682">
                <a:moveTo>
                  <a:pt x="0" y="0"/>
                </a:moveTo>
                <a:lnTo>
                  <a:pt x="1909002" y="0"/>
                </a:lnTo>
                <a:lnTo>
                  <a:pt x="1909002" y="1975682"/>
                </a:lnTo>
                <a:lnTo>
                  <a:pt x="0" y="1975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392215" y="3544588"/>
            <a:ext cx="1909003" cy="1933612"/>
          </a:xfrm>
          <a:custGeom>
            <a:avLst/>
            <a:gdLst/>
            <a:ahLst/>
            <a:cxnLst/>
            <a:rect l="l" t="t" r="r" b="b"/>
            <a:pathLst>
              <a:path w="1909003" h="1933612">
                <a:moveTo>
                  <a:pt x="0" y="0"/>
                </a:moveTo>
                <a:lnTo>
                  <a:pt x="1909002" y="0"/>
                </a:lnTo>
                <a:lnTo>
                  <a:pt x="1909002" y="1933613"/>
                </a:lnTo>
                <a:lnTo>
                  <a:pt x="0" y="1933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1763305" y="3798840"/>
            <a:ext cx="1982532" cy="1846233"/>
          </a:xfrm>
          <a:custGeom>
            <a:avLst/>
            <a:gdLst/>
            <a:ahLst/>
            <a:cxnLst/>
            <a:rect l="l" t="t" r="r" b="b"/>
            <a:pathLst>
              <a:path w="1982532" h="1846233">
                <a:moveTo>
                  <a:pt x="0" y="0"/>
                </a:moveTo>
                <a:lnTo>
                  <a:pt x="1982532" y="0"/>
                </a:lnTo>
                <a:lnTo>
                  <a:pt x="1982532" y="1846233"/>
                </a:lnTo>
                <a:lnTo>
                  <a:pt x="0" y="184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1571647" y="7131112"/>
            <a:ext cx="2365847" cy="2058287"/>
          </a:xfrm>
          <a:custGeom>
            <a:avLst/>
            <a:gdLst/>
            <a:ahLst/>
            <a:cxnLst/>
            <a:rect l="l" t="t" r="r" b="b"/>
            <a:pathLst>
              <a:path w="2365847" h="2058287">
                <a:moveTo>
                  <a:pt x="0" y="0"/>
                </a:moveTo>
                <a:lnTo>
                  <a:pt x="2365847" y="0"/>
                </a:lnTo>
                <a:lnTo>
                  <a:pt x="2365847" y="2058287"/>
                </a:lnTo>
                <a:lnTo>
                  <a:pt x="0" y="20582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TextBox 6"/>
          <p:cNvSpPr txBox="1"/>
          <p:nvPr/>
        </p:nvSpPr>
        <p:spPr>
          <a:xfrm>
            <a:off x="3611858" y="6148132"/>
            <a:ext cx="3469716" cy="821055"/>
          </a:xfrm>
          <a:prstGeom prst="rect">
            <a:avLst/>
          </a:prstGeom>
        </p:spPr>
        <p:txBody>
          <a:bodyPr lIns="0" tIns="0" rIns="0" bIns="0" rtlCol="0" anchor="t">
            <a:spAutoFit/>
          </a:bodyPr>
          <a:lstStyle/>
          <a:p>
            <a:pPr marL="0" lvl="0" indent="0" algn="l">
              <a:lnSpc>
                <a:spcPts val="6719"/>
              </a:lnSpc>
              <a:spcBef>
                <a:spcPct val="0"/>
              </a:spcBef>
            </a:pPr>
            <a:r>
              <a:rPr lang="en-US" sz="4800">
                <a:solidFill>
                  <a:srgbClr val="61B0BC"/>
                </a:solidFill>
                <a:latin typeface="Barlow Semi-Bold"/>
              </a:rPr>
              <a:t>Affordability</a:t>
            </a:r>
          </a:p>
        </p:txBody>
      </p:sp>
      <p:sp>
        <p:nvSpPr>
          <p:cNvPr id="7" name="TextBox 7"/>
          <p:cNvSpPr txBox="1"/>
          <p:nvPr/>
        </p:nvSpPr>
        <p:spPr>
          <a:xfrm>
            <a:off x="2648266" y="2592478"/>
            <a:ext cx="5396899" cy="821055"/>
          </a:xfrm>
          <a:prstGeom prst="rect">
            <a:avLst/>
          </a:prstGeom>
        </p:spPr>
        <p:txBody>
          <a:bodyPr lIns="0" tIns="0" rIns="0" bIns="0" rtlCol="0" anchor="t">
            <a:spAutoFit/>
          </a:bodyPr>
          <a:lstStyle/>
          <a:p>
            <a:pPr marL="0" lvl="0" indent="0" algn="l">
              <a:lnSpc>
                <a:spcPts val="6719"/>
              </a:lnSpc>
              <a:spcBef>
                <a:spcPct val="0"/>
              </a:spcBef>
            </a:pPr>
            <a:r>
              <a:rPr lang="en-US" sz="4800">
                <a:solidFill>
                  <a:srgbClr val="61B0BC"/>
                </a:solidFill>
                <a:latin typeface="Barlow Semi-Bold"/>
              </a:rPr>
              <a:t>Climate emergency</a:t>
            </a:r>
          </a:p>
        </p:txBody>
      </p:sp>
      <p:sp>
        <p:nvSpPr>
          <p:cNvPr id="8" name="TextBox 8"/>
          <p:cNvSpPr txBox="1"/>
          <p:nvPr/>
        </p:nvSpPr>
        <p:spPr>
          <a:xfrm>
            <a:off x="9044948" y="6148132"/>
            <a:ext cx="7419246" cy="821055"/>
          </a:xfrm>
          <a:prstGeom prst="rect">
            <a:avLst/>
          </a:prstGeom>
        </p:spPr>
        <p:txBody>
          <a:bodyPr lIns="0" tIns="0" rIns="0" bIns="0" rtlCol="0" anchor="t">
            <a:spAutoFit/>
          </a:bodyPr>
          <a:lstStyle/>
          <a:p>
            <a:pPr marL="0" lvl="0" indent="0" algn="l">
              <a:lnSpc>
                <a:spcPts val="6719"/>
              </a:lnSpc>
              <a:spcBef>
                <a:spcPct val="0"/>
              </a:spcBef>
            </a:pPr>
            <a:r>
              <a:rPr lang="en-US" sz="4800">
                <a:solidFill>
                  <a:srgbClr val="61B0BC"/>
                </a:solidFill>
                <a:latin typeface="Barlow Semi-Bold"/>
              </a:rPr>
              <a:t>Community connectedness</a:t>
            </a:r>
          </a:p>
        </p:txBody>
      </p:sp>
      <p:sp>
        <p:nvSpPr>
          <p:cNvPr id="9" name="TextBox 9"/>
          <p:cNvSpPr txBox="1"/>
          <p:nvPr/>
        </p:nvSpPr>
        <p:spPr>
          <a:xfrm>
            <a:off x="10651924" y="2696878"/>
            <a:ext cx="4205294" cy="821055"/>
          </a:xfrm>
          <a:prstGeom prst="rect">
            <a:avLst/>
          </a:prstGeom>
        </p:spPr>
        <p:txBody>
          <a:bodyPr lIns="0" tIns="0" rIns="0" bIns="0" rtlCol="0" anchor="t">
            <a:spAutoFit/>
          </a:bodyPr>
          <a:lstStyle/>
          <a:p>
            <a:pPr marL="0" lvl="0" indent="0" algn="l">
              <a:lnSpc>
                <a:spcPts val="6719"/>
              </a:lnSpc>
              <a:spcBef>
                <a:spcPct val="0"/>
              </a:spcBef>
            </a:pPr>
            <a:r>
              <a:rPr lang="en-US" sz="4800">
                <a:solidFill>
                  <a:srgbClr val="61B0BC"/>
                </a:solidFill>
                <a:latin typeface="Barlow Semi-Bold"/>
              </a:rPr>
              <a:t>Social isolation</a:t>
            </a:r>
          </a:p>
        </p:txBody>
      </p:sp>
      <p:sp>
        <p:nvSpPr>
          <p:cNvPr id="10" name="TextBox 10"/>
          <p:cNvSpPr txBox="1"/>
          <p:nvPr/>
        </p:nvSpPr>
        <p:spPr>
          <a:xfrm>
            <a:off x="514350" y="1019175"/>
            <a:ext cx="17259300" cy="981075"/>
          </a:xfrm>
          <a:prstGeom prst="rect">
            <a:avLst/>
          </a:prstGeom>
        </p:spPr>
        <p:txBody>
          <a:bodyPr lIns="0" tIns="0" rIns="0" bIns="0" rtlCol="0" anchor="t">
            <a:spAutoFit/>
          </a:bodyPr>
          <a:lstStyle/>
          <a:p>
            <a:pPr marL="0" lvl="0" indent="0" algn="ctr">
              <a:lnSpc>
                <a:spcPts val="7679"/>
              </a:lnSpc>
            </a:pPr>
            <a:r>
              <a:rPr lang="en-US" sz="6399">
                <a:solidFill>
                  <a:srgbClr val="61B0BC"/>
                </a:solidFill>
                <a:latin typeface="Barlow Bold"/>
              </a:rPr>
              <a:t>These solutions can help address many crises</a:t>
            </a:r>
          </a:p>
        </p:txBody>
      </p:sp>
      <p:sp>
        <p:nvSpPr>
          <p:cNvPr id="13" name="Freeform 2">
            <a:extLst>
              <a:ext uri="{FF2B5EF4-FFF2-40B4-BE49-F238E27FC236}">
                <a16:creationId xmlns:a16="http://schemas.microsoft.com/office/drawing/2014/main" id="{BE66EFE2-8D39-4D2B-A963-3B4704389CD1}"/>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11"/>
            <a:stretch>
              <a:fillRect/>
            </a:stretch>
          </a:blipFill>
        </p:spPr>
      </p:sp>
      <p:sp>
        <p:nvSpPr>
          <p:cNvPr id="14" name="Freeform 3">
            <a:extLst>
              <a:ext uri="{FF2B5EF4-FFF2-40B4-BE49-F238E27FC236}">
                <a16:creationId xmlns:a16="http://schemas.microsoft.com/office/drawing/2014/main" id="{A7E18D38-E632-4A56-A947-C1F30CA435EA}"/>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12"/>
            <a:stretch>
              <a:fillRect b="-17342"/>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F3"/>
        </a:solidFill>
        <a:effectLst/>
      </p:bgPr>
    </p:bg>
    <p:spTree>
      <p:nvGrpSpPr>
        <p:cNvPr id="1" name=""/>
        <p:cNvGrpSpPr/>
        <p:nvPr/>
      </p:nvGrpSpPr>
      <p:grpSpPr>
        <a:xfrm>
          <a:off x="0" y="0"/>
          <a:ext cx="0" cy="0"/>
          <a:chOff x="0" y="0"/>
          <a:chExt cx="0" cy="0"/>
        </a:xfrm>
      </p:grpSpPr>
      <p:sp>
        <p:nvSpPr>
          <p:cNvPr id="2" name="TextBox 2"/>
          <p:cNvSpPr txBox="1"/>
          <p:nvPr/>
        </p:nvSpPr>
        <p:spPr>
          <a:xfrm>
            <a:off x="2719594" y="895350"/>
            <a:ext cx="12848812" cy="1104265"/>
          </a:xfrm>
          <a:prstGeom prst="rect">
            <a:avLst/>
          </a:prstGeom>
        </p:spPr>
        <p:txBody>
          <a:bodyPr lIns="0" tIns="0" rIns="0" bIns="0" rtlCol="0" anchor="t">
            <a:spAutoFit/>
          </a:bodyPr>
          <a:lstStyle/>
          <a:p>
            <a:pPr algn="ctr">
              <a:lnSpc>
                <a:spcPts val="8959"/>
              </a:lnSpc>
            </a:pPr>
            <a:r>
              <a:rPr lang="en-US" sz="6399">
                <a:solidFill>
                  <a:srgbClr val="61B0BC"/>
                </a:solidFill>
                <a:latin typeface="Barlow Bold"/>
              </a:rPr>
              <a:t>The Housing Solutions Lab process</a:t>
            </a:r>
          </a:p>
        </p:txBody>
      </p:sp>
      <p:grpSp>
        <p:nvGrpSpPr>
          <p:cNvPr id="3" name="Group 3"/>
          <p:cNvGrpSpPr/>
          <p:nvPr/>
        </p:nvGrpSpPr>
        <p:grpSpPr>
          <a:xfrm>
            <a:off x="9680359" y="4750943"/>
            <a:ext cx="2506709" cy="438114"/>
            <a:chOff x="0" y="0"/>
            <a:chExt cx="7469877" cy="1305560"/>
          </a:xfrm>
        </p:grpSpPr>
        <p:sp>
          <p:nvSpPr>
            <p:cNvPr id="4" name="Freeform 4"/>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37C9EF"/>
            </a:solidFill>
          </p:spPr>
        </p:sp>
      </p:grpSp>
      <p:grpSp>
        <p:nvGrpSpPr>
          <p:cNvPr id="5" name="Group 5"/>
          <p:cNvGrpSpPr/>
          <p:nvPr/>
        </p:nvGrpSpPr>
        <p:grpSpPr>
          <a:xfrm>
            <a:off x="6094721" y="4776089"/>
            <a:ext cx="2506709" cy="438114"/>
            <a:chOff x="0" y="0"/>
            <a:chExt cx="7469877" cy="1305560"/>
          </a:xfrm>
        </p:grpSpPr>
        <p:sp>
          <p:nvSpPr>
            <p:cNvPr id="6" name="Freeform 6"/>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3EDAD8"/>
            </a:solidFill>
          </p:spPr>
        </p:sp>
      </p:grpSp>
      <p:grpSp>
        <p:nvGrpSpPr>
          <p:cNvPr id="7" name="Group 7"/>
          <p:cNvGrpSpPr/>
          <p:nvPr/>
        </p:nvGrpSpPr>
        <p:grpSpPr>
          <a:xfrm>
            <a:off x="2438175" y="4750943"/>
            <a:ext cx="2506709" cy="438114"/>
            <a:chOff x="0" y="0"/>
            <a:chExt cx="7469877" cy="1305560"/>
          </a:xfrm>
        </p:grpSpPr>
        <p:sp>
          <p:nvSpPr>
            <p:cNvPr id="8" name="Freeform 8"/>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86EAE9"/>
            </a:solidFill>
          </p:spPr>
        </p:sp>
      </p:grpSp>
      <p:sp>
        <p:nvSpPr>
          <p:cNvPr id="9" name="Freeform 9"/>
          <p:cNvSpPr/>
          <p:nvPr/>
        </p:nvSpPr>
        <p:spPr>
          <a:xfrm rot="-5400000">
            <a:off x="1056263" y="4023378"/>
            <a:ext cx="1893245" cy="1893245"/>
          </a:xfrm>
          <a:custGeom>
            <a:avLst/>
            <a:gdLst/>
            <a:ahLst/>
            <a:cxnLst/>
            <a:rect l="l" t="t" r="r" b="b"/>
            <a:pathLst>
              <a:path w="1893245" h="1893245">
                <a:moveTo>
                  <a:pt x="0" y="0"/>
                </a:moveTo>
                <a:lnTo>
                  <a:pt x="1893245" y="0"/>
                </a:lnTo>
                <a:lnTo>
                  <a:pt x="1893245" y="1893245"/>
                </a:lnTo>
                <a:lnTo>
                  <a:pt x="0" y="18932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264674" y="4750943"/>
            <a:ext cx="2759240" cy="438114"/>
            <a:chOff x="0" y="0"/>
            <a:chExt cx="8222406" cy="1305560"/>
          </a:xfrm>
        </p:grpSpPr>
        <p:sp>
          <p:nvSpPr>
            <p:cNvPr id="11" name="Freeform 11"/>
            <p:cNvSpPr/>
            <p:nvPr/>
          </p:nvSpPr>
          <p:spPr>
            <a:xfrm>
              <a:off x="0" y="-27940"/>
              <a:ext cx="8241457" cy="1360170"/>
            </a:xfrm>
            <a:custGeom>
              <a:avLst/>
              <a:gdLst/>
              <a:ahLst/>
              <a:cxnLst/>
              <a:rect l="l" t="t" r="r" b="b"/>
              <a:pathLst>
                <a:path w="8241457" h="1360170">
                  <a:moveTo>
                    <a:pt x="8166526" y="579120"/>
                  </a:moveTo>
                  <a:lnTo>
                    <a:pt x="7466757" y="55880"/>
                  </a:lnTo>
                  <a:cubicBezTo>
                    <a:pt x="7393097" y="0"/>
                    <a:pt x="7332136" y="30480"/>
                    <a:pt x="7332136" y="123190"/>
                  </a:cubicBezTo>
                  <a:lnTo>
                    <a:pt x="73321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330650" y="805180"/>
                  </a:lnTo>
                  <a:lnTo>
                    <a:pt x="7330650" y="1236980"/>
                  </a:lnTo>
                  <a:cubicBezTo>
                    <a:pt x="7330650" y="1329690"/>
                    <a:pt x="7391826" y="1360170"/>
                    <a:pt x="7465486" y="1304290"/>
                  </a:cubicBezTo>
                  <a:lnTo>
                    <a:pt x="8166526" y="779780"/>
                  </a:lnTo>
                  <a:cubicBezTo>
                    <a:pt x="8241457" y="726440"/>
                    <a:pt x="8241457" y="635000"/>
                    <a:pt x="8166526" y="579120"/>
                  </a:cubicBezTo>
                  <a:close/>
                </a:path>
              </a:pathLst>
            </a:custGeom>
            <a:solidFill>
              <a:srgbClr val="2C92D5"/>
            </a:solidFill>
          </p:spPr>
        </p:sp>
      </p:grpSp>
      <p:sp>
        <p:nvSpPr>
          <p:cNvPr id="12" name="Freeform 12"/>
          <p:cNvSpPr/>
          <p:nvPr/>
        </p:nvSpPr>
        <p:spPr>
          <a:xfrm rot="-5400000">
            <a:off x="4619403" y="4023378"/>
            <a:ext cx="1893245" cy="1893245"/>
          </a:xfrm>
          <a:custGeom>
            <a:avLst/>
            <a:gdLst/>
            <a:ahLst/>
            <a:cxnLst/>
            <a:rect l="l" t="t" r="r" b="b"/>
            <a:pathLst>
              <a:path w="1893245" h="1893245">
                <a:moveTo>
                  <a:pt x="0" y="0"/>
                </a:moveTo>
                <a:lnTo>
                  <a:pt x="1893245" y="0"/>
                </a:lnTo>
                <a:lnTo>
                  <a:pt x="1893245" y="1893245"/>
                </a:lnTo>
                <a:lnTo>
                  <a:pt x="0" y="18932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rot="-5400000">
            <a:off x="8205357" y="4023378"/>
            <a:ext cx="1893245" cy="1893245"/>
          </a:xfrm>
          <a:custGeom>
            <a:avLst/>
            <a:gdLst/>
            <a:ahLst/>
            <a:cxnLst/>
            <a:rect l="l" t="t" r="r" b="b"/>
            <a:pathLst>
              <a:path w="1893245" h="1893245">
                <a:moveTo>
                  <a:pt x="0" y="0"/>
                </a:moveTo>
                <a:lnTo>
                  <a:pt x="1893245" y="0"/>
                </a:lnTo>
                <a:lnTo>
                  <a:pt x="1893245" y="1893245"/>
                </a:lnTo>
                <a:lnTo>
                  <a:pt x="0" y="18932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rot="-5400000">
            <a:off x="11738270" y="4048524"/>
            <a:ext cx="1893245" cy="1893245"/>
          </a:xfrm>
          <a:custGeom>
            <a:avLst/>
            <a:gdLst/>
            <a:ahLst/>
            <a:cxnLst/>
            <a:rect l="l" t="t" r="r" b="b"/>
            <a:pathLst>
              <a:path w="1893245" h="1893245">
                <a:moveTo>
                  <a:pt x="0" y="0"/>
                </a:moveTo>
                <a:lnTo>
                  <a:pt x="1893245" y="0"/>
                </a:lnTo>
                <a:lnTo>
                  <a:pt x="1893245" y="1893245"/>
                </a:lnTo>
                <a:lnTo>
                  <a:pt x="0" y="18932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5400000">
            <a:off x="15295109" y="4048524"/>
            <a:ext cx="1893245" cy="1893245"/>
          </a:xfrm>
          <a:custGeom>
            <a:avLst/>
            <a:gdLst/>
            <a:ahLst/>
            <a:cxnLst/>
            <a:rect l="l" t="t" r="r" b="b"/>
            <a:pathLst>
              <a:path w="1893245" h="1893245">
                <a:moveTo>
                  <a:pt x="0" y="0"/>
                </a:moveTo>
                <a:lnTo>
                  <a:pt x="1893245" y="0"/>
                </a:lnTo>
                <a:lnTo>
                  <a:pt x="1893245" y="1893245"/>
                </a:lnTo>
                <a:lnTo>
                  <a:pt x="0" y="18932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1460632" y="4440320"/>
            <a:ext cx="1084507" cy="1084507"/>
          </a:xfrm>
          <a:custGeom>
            <a:avLst/>
            <a:gdLst/>
            <a:ahLst/>
            <a:cxnLst/>
            <a:rect l="l" t="t" r="r" b="b"/>
            <a:pathLst>
              <a:path w="1084507" h="1084507">
                <a:moveTo>
                  <a:pt x="0" y="0"/>
                </a:moveTo>
                <a:lnTo>
                  <a:pt x="1084507" y="0"/>
                </a:lnTo>
                <a:lnTo>
                  <a:pt x="1084507" y="1084507"/>
                </a:lnTo>
                <a:lnTo>
                  <a:pt x="0" y="1084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4981871" y="4384865"/>
            <a:ext cx="1164572" cy="1084507"/>
          </a:xfrm>
          <a:custGeom>
            <a:avLst/>
            <a:gdLst/>
            <a:ahLst/>
            <a:cxnLst/>
            <a:rect l="l" t="t" r="r" b="b"/>
            <a:pathLst>
              <a:path w="1164572" h="1084507">
                <a:moveTo>
                  <a:pt x="0" y="0"/>
                </a:moveTo>
                <a:lnTo>
                  <a:pt x="1164572" y="0"/>
                </a:lnTo>
                <a:lnTo>
                  <a:pt x="1164572" y="1084507"/>
                </a:lnTo>
                <a:lnTo>
                  <a:pt x="0" y="10845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8609575" y="4363286"/>
            <a:ext cx="1109631" cy="1217702"/>
          </a:xfrm>
          <a:custGeom>
            <a:avLst/>
            <a:gdLst/>
            <a:ahLst/>
            <a:cxnLst/>
            <a:rect l="l" t="t" r="r" b="b"/>
            <a:pathLst>
              <a:path w="1109631" h="1217702">
                <a:moveTo>
                  <a:pt x="0" y="0"/>
                </a:moveTo>
                <a:lnTo>
                  <a:pt x="1109631" y="0"/>
                </a:lnTo>
                <a:lnTo>
                  <a:pt x="1109631" y="1217703"/>
                </a:lnTo>
                <a:lnTo>
                  <a:pt x="0" y="121770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9" name="Freeform 19"/>
          <p:cNvSpPr/>
          <p:nvPr/>
        </p:nvSpPr>
        <p:spPr>
          <a:xfrm>
            <a:off x="12159355" y="4482019"/>
            <a:ext cx="1098970" cy="1098970"/>
          </a:xfrm>
          <a:custGeom>
            <a:avLst/>
            <a:gdLst/>
            <a:ahLst/>
            <a:cxnLst/>
            <a:rect l="l" t="t" r="r" b="b"/>
            <a:pathLst>
              <a:path w="1098970" h="1098970">
                <a:moveTo>
                  <a:pt x="0" y="0"/>
                </a:moveTo>
                <a:lnTo>
                  <a:pt x="1098969" y="0"/>
                </a:lnTo>
                <a:lnTo>
                  <a:pt x="1098969" y="1098970"/>
                </a:lnTo>
                <a:lnTo>
                  <a:pt x="0" y="1098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20"/>
          <p:cNvSpPr/>
          <p:nvPr/>
        </p:nvSpPr>
        <p:spPr>
          <a:xfrm>
            <a:off x="15740000" y="4432200"/>
            <a:ext cx="1003464" cy="1037172"/>
          </a:xfrm>
          <a:custGeom>
            <a:avLst/>
            <a:gdLst/>
            <a:ahLst/>
            <a:cxnLst/>
            <a:rect l="l" t="t" r="r" b="b"/>
            <a:pathLst>
              <a:path w="1003464" h="1037172">
                <a:moveTo>
                  <a:pt x="0" y="0"/>
                </a:moveTo>
                <a:lnTo>
                  <a:pt x="1003464" y="0"/>
                </a:lnTo>
                <a:lnTo>
                  <a:pt x="1003464" y="1037172"/>
                </a:lnTo>
                <a:lnTo>
                  <a:pt x="0" y="103717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TextBox 21"/>
          <p:cNvSpPr txBox="1"/>
          <p:nvPr/>
        </p:nvSpPr>
        <p:spPr>
          <a:xfrm>
            <a:off x="458374" y="7766857"/>
            <a:ext cx="3145281" cy="926273"/>
          </a:xfrm>
          <a:prstGeom prst="rect">
            <a:avLst/>
          </a:prstGeom>
        </p:spPr>
        <p:txBody>
          <a:bodyPr lIns="0" tIns="0" rIns="0" bIns="0" rtlCol="0" anchor="t">
            <a:spAutoFit/>
          </a:bodyPr>
          <a:lstStyle/>
          <a:p>
            <a:pPr>
              <a:lnSpc>
                <a:spcPts val="2359"/>
              </a:lnSpc>
            </a:pPr>
            <a:r>
              <a:rPr lang="en-US" sz="2184">
                <a:solidFill>
                  <a:srgbClr val="191919"/>
                </a:solidFill>
                <a:latin typeface="DIN Next"/>
              </a:rPr>
              <a:t>Scoping and framing the issues, developing the project charter.</a:t>
            </a:r>
          </a:p>
        </p:txBody>
      </p:sp>
      <p:sp>
        <p:nvSpPr>
          <p:cNvPr id="22" name="TextBox 22"/>
          <p:cNvSpPr txBox="1"/>
          <p:nvPr/>
        </p:nvSpPr>
        <p:spPr>
          <a:xfrm>
            <a:off x="4010802" y="7766857"/>
            <a:ext cx="3156540" cy="1217584"/>
          </a:xfrm>
          <a:prstGeom prst="rect">
            <a:avLst/>
          </a:prstGeom>
        </p:spPr>
        <p:txBody>
          <a:bodyPr lIns="0" tIns="0" rIns="0" bIns="0" rtlCol="0" anchor="t">
            <a:spAutoFit/>
          </a:bodyPr>
          <a:lstStyle/>
          <a:p>
            <a:pPr>
              <a:lnSpc>
                <a:spcPts val="2359"/>
              </a:lnSpc>
            </a:pPr>
            <a:r>
              <a:rPr lang="en-US" sz="2184">
                <a:solidFill>
                  <a:srgbClr val="191919"/>
                </a:solidFill>
                <a:latin typeface="DIN Next"/>
              </a:rPr>
              <a:t>Conducting exploratory research and journey mapping to understand stakeholder perspectives.</a:t>
            </a:r>
          </a:p>
        </p:txBody>
      </p:sp>
      <p:sp>
        <p:nvSpPr>
          <p:cNvPr id="23" name="TextBox 23"/>
          <p:cNvSpPr txBox="1"/>
          <p:nvPr/>
        </p:nvSpPr>
        <p:spPr>
          <a:xfrm>
            <a:off x="7587991" y="7766857"/>
            <a:ext cx="3127978" cy="1217584"/>
          </a:xfrm>
          <a:prstGeom prst="rect">
            <a:avLst/>
          </a:prstGeom>
        </p:spPr>
        <p:txBody>
          <a:bodyPr lIns="0" tIns="0" rIns="0" bIns="0" rtlCol="0" anchor="t">
            <a:spAutoFit/>
          </a:bodyPr>
          <a:lstStyle/>
          <a:p>
            <a:pPr>
              <a:lnSpc>
                <a:spcPts val="2359"/>
              </a:lnSpc>
            </a:pPr>
            <a:r>
              <a:rPr lang="en-US" sz="2184">
                <a:solidFill>
                  <a:srgbClr val="191919"/>
                </a:solidFill>
                <a:latin typeface="DIN Next"/>
              </a:rPr>
              <a:t>Collaborating with stakeholders to              co-develop potential solutions.</a:t>
            </a:r>
          </a:p>
        </p:txBody>
      </p:sp>
      <p:sp>
        <p:nvSpPr>
          <p:cNvPr id="24" name="TextBox 24"/>
          <p:cNvSpPr txBox="1"/>
          <p:nvPr/>
        </p:nvSpPr>
        <p:spPr>
          <a:xfrm>
            <a:off x="11349115" y="7783502"/>
            <a:ext cx="2760458" cy="1800205"/>
          </a:xfrm>
          <a:prstGeom prst="rect">
            <a:avLst/>
          </a:prstGeom>
        </p:spPr>
        <p:txBody>
          <a:bodyPr lIns="0" tIns="0" rIns="0" bIns="0" rtlCol="0" anchor="t">
            <a:spAutoFit/>
          </a:bodyPr>
          <a:lstStyle/>
          <a:p>
            <a:pPr>
              <a:lnSpc>
                <a:spcPts val="2359"/>
              </a:lnSpc>
            </a:pPr>
            <a:r>
              <a:rPr lang="en-US" sz="2184">
                <a:solidFill>
                  <a:srgbClr val="191919"/>
                </a:solidFill>
                <a:latin typeface="DIN Next"/>
              </a:rPr>
              <a:t>Adding granularity to solutions, putting together a cost-benefit analysis to assess feasibility of interventions.</a:t>
            </a:r>
          </a:p>
        </p:txBody>
      </p:sp>
      <p:sp>
        <p:nvSpPr>
          <p:cNvPr id="25" name="TextBox 25"/>
          <p:cNvSpPr txBox="1"/>
          <p:nvPr/>
        </p:nvSpPr>
        <p:spPr>
          <a:xfrm>
            <a:off x="650785" y="2676525"/>
            <a:ext cx="2760458" cy="757832"/>
          </a:xfrm>
          <a:prstGeom prst="rect">
            <a:avLst/>
          </a:prstGeom>
        </p:spPr>
        <p:txBody>
          <a:bodyPr lIns="0" tIns="0" rIns="0" bIns="0" rtlCol="0" anchor="t">
            <a:spAutoFit/>
          </a:bodyPr>
          <a:lstStyle/>
          <a:p>
            <a:pPr algn="ctr">
              <a:lnSpc>
                <a:spcPts val="5839"/>
              </a:lnSpc>
            </a:pPr>
            <a:r>
              <a:rPr lang="en-US" sz="3649" spc="441">
                <a:solidFill>
                  <a:srgbClr val="191919"/>
                </a:solidFill>
                <a:latin typeface="DIN Next Bold"/>
              </a:rPr>
              <a:t>PHASE 1</a:t>
            </a:r>
          </a:p>
        </p:txBody>
      </p:sp>
      <p:sp>
        <p:nvSpPr>
          <p:cNvPr id="26" name="TextBox 26"/>
          <p:cNvSpPr txBox="1"/>
          <p:nvPr/>
        </p:nvSpPr>
        <p:spPr>
          <a:xfrm>
            <a:off x="4183928" y="2624750"/>
            <a:ext cx="2760458" cy="757832"/>
          </a:xfrm>
          <a:prstGeom prst="rect">
            <a:avLst/>
          </a:prstGeom>
        </p:spPr>
        <p:txBody>
          <a:bodyPr lIns="0" tIns="0" rIns="0" bIns="0" rtlCol="0" anchor="t">
            <a:spAutoFit/>
          </a:bodyPr>
          <a:lstStyle/>
          <a:p>
            <a:pPr algn="ctr">
              <a:lnSpc>
                <a:spcPts val="5839"/>
              </a:lnSpc>
            </a:pPr>
            <a:r>
              <a:rPr lang="en-US" sz="3649" spc="441">
                <a:solidFill>
                  <a:srgbClr val="191919"/>
                </a:solidFill>
                <a:latin typeface="DIN Next Bold"/>
              </a:rPr>
              <a:t>PHASE 2</a:t>
            </a:r>
          </a:p>
        </p:txBody>
      </p:sp>
      <p:sp>
        <p:nvSpPr>
          <p:cNvPr id="27" name="TextBox 27"/>
          <p:cNvSpPr txBox="1"/>
          <p:nvPr/>
        </p:nvSpPr>
        <p:spPr>
          <a:xfrm>
            <a:off x="7808984" y="2624750"/>
            <a:ext cx="2760458" cy="757832"/>
          </a:xfrm>
          <a:prstGeom prst="rect">
            <a:avLst/>
          </a:prstGeom>
        </p:spPr>
        <p:txBody>
          <a:bodyPr lIns="0" tIns="0" rIns="0" bIns="0" rtlCol="0" anchor="t">
            <a:spAutoFit/>
          </a:bodyPr>
          <a:lstStyle/>
          <a:p>
            <a:pPr algn="ctr">
              <a:lnSpc>
                <a:spcPts val="5839"/>
              </a:lnSpc>
            </a:pPr>
            <a:r>
              <a:rPr lang="en-US" sz="3649" spc="441">
                <a:solidFill>
                  <a:srgbClr val="191919"/>
                </a:solidFill>
                <a:latin typeface="DIN Next Bold"/>
              </a:rPr>
              <a:t>PHASE 3</a:t>
            </a:r>
          </a:p>
        </p:txBody>
      </p:sp>
      <p:sp>
        <p:nvSpPr>
          <p:cNvPr id="28" name="TextBox 28"/>
          <p:cNvSpPr txBox="1"/>
          <p:nvPr/>
        </p:nvSpPr>
        <p:spPr>
          <a:xfrm>
            <a:off x="11307249" y="2603171"/>
            <a:ext cx="2760458" cy="757832"/>
          </a:xfrm>
          <a:prstGeom prst="rect">
            <a:avLst/>
          </a:prstGeom>
        </p:spPr>
        <p:txBody>
          <a:bodyPr lIns="0" tIns="0" rIns="0" bIns="0" rtlCol="0" anchor="t">
            <a:spAutoFit/>
          </a:bodyPr>
          <a:lstStyle/>
          <a:p>
            <a:pPr algn="ctr">
              <a:lnSpc>
                <a:spcPts val="5839"/>
              </a:lnSpc>
            </a:pPr>
            <a:r>
              <a:rPr lang="en-US" sz="3649" spc="441">
                <a:solidFill>
                  <a:srgbClr val="191919"/>
                </a:solidFill>
                <a:latin typeface="DIN Next Bold"/>
              </a:rPr>
              <a:t>PHASE 4</a:t>
            </a:r>
          </a:p>
        </p:txBody>
      </p:sp>
      <p:sp>
        <p:nvSpPr>
          <p:cNvPr id="29" name="TextBox 29"/>
          <p:cNvSpPr txBox="1"/>
          <p:nvPr/>
        </p:nvSpPr>
        <p:spPr>
          <a:xfrm>
            <a:off x="14861503" y="2624750"/>
            <a:ext cx="2760458" cy="757832"/>
          </a:xfrm>
          <a:prstGeom prst="rect">
            <a:avLst/>
          </a:prstGeom>
        </p:spPr>
        <p:txBody>
          <a:bodyPr lIns="0" tIns="0" rIns="0" bIns="0" rtlCol="0" anchor="t">
            <a:spAutoFit/>
          </a:bodyPr>
          <a:lstStyle/>
          <a:p>
            <a:pPr algn="ctr">
              <a:lnSpc>
                <a:spcPts val="5839"/>
              </a:lnSpc>
            </a:pPr>
            <a:r>
              <a:rPr lang="en-US" sz="3649" spc="441">
                <a:solidFill>
                  <a:srgbClr val="191919"/>
                </a:solidFill>
                <a:latin typeface="DIN Next Bold"/>
              </a:rPr>
              <a:t>PHASE 5</a:t>
            </a:r>
          </a:p>
        </p:txBody>
      </p:sp>
      <p:sp>
        <p:nvSpPr>
          <p:cNvPr id="30" name="TextBox 30"/>
          <p:cNvSpPr txBox="1"/>
          <p:nvPr/>
        </p:nvSpPr>
        <p:spPr>
          <a:xfrm>
            <a:off x="14700105" y="7766857"/>
            <a:ext cx="3083253" cy="1217584"/>
          </a:xfrm>
          <a:prstGeom prst="rect">
            <a:avLst/>
          </a:prstGeom>
        </p:spPr>
        <p:txBody>
          <a:bodyPr lIns="0" tIns="0" rIns="0" bIns="0" rtlCol="0" anchor="t">
            <a:spAutoFit/>
          </a:bodyPr>
          <a:lstStyle/>
          <a:p>
            <a:pPr>
              <a:lnSpc>
                <a:spcPts val="2359"/>
              </a:lnSpc>
            </a:pPr>
            <a:r>
              <a:rPr lang="en-US" sz="2184">
                <a:solidFill>
                  <a:srgbClr val="191919"/>
                </a:solidFill>
                <a:latin typeface="DIN Next"/>
              </a:rPr>
              <a:t>Key stakeholder engagement to share findings and accelerate social diffusion.</a:t>
            </a:r>
          </a:p>
        </p:txBody>
      </p:sp>
      <p:sp>
        <p:nvSpPr>
          <p:cNvPr id="31" name="TextBox 31"/>
          <p:cNvSpPr txBox="1"/>
          <p:nvPr/>
        </p:nvSpPr>
        <p:spPr>
          <a:xfrm>
            <a:off x="650785" y="6332002"/>
            <a:ext cx="2760458" cy="1308250"/>
          </a:xfrm>
          <a:prstGeom prst="rect">
            <a:avLst/>
          </a:prstGeom>
        </p:spPr>
        <p:txBody>
          <a:bodyPr lIns="0" tIns="0" rIns="0" bIns="0" rtlCol="0" anchor="t">
            <a:spAutoFit/>
          </a:bodyPr>
          <a:lstStyle/>
          <a:p>
            <a:pPr algn="ctr">
              <a:lnSpc>
                <a:spcPts val="3264"/>
              </a:lnSpc>
            </a:pPr>
            <a:r>
              <a:rPr lang="en-US" sz="3108">
                <a:solidFill>
                  <a:srgbClr val="191919"/>
                </a:solidFill>
                <a:latin typeface="DIN Next Bold"/>
              </a:rPr>
              <a:t>JOURNEY GROUND TRUTHING</a:t>
            </a:r>
          </a:p>
        </p:txBody>
      </p:sp>
      <p:sp>
        <p:nvSpPr>
          <p:cNvPr id="32" name="TextBox 32"/>
          <p:cNvSpPr txBox="1"/>
          <p:nvPr/>
        </p:nvSpPr>
        <p:spPr>
          <a:xfrm>
            <a:off x="4208843" y="6469405"/>
            <a:ext cx="2760458" cy="898257"/>
          </a:xfrm>
          <a:prstGeom prst="rect">
            <a:avLst/>
          </a:prstGeom>
        </p:spPr>
        <p:txBody>
          <a:bodyPr lIns="0" tIns="0" rIns="0" bIns="0" rtlCol="0" anchor="t">
            <a:spAutoFit/>
          </a:bodyPr>
          <a:lstStyle/>
          <a:p>
            <a:pPr algn="ctr">
              <a:lnSpc>
                <a:spcPts val="3264"/>
              </a:lnSpc>
            </a:pPr>
            <a:r>
              <a:rPr lang="en-US" sz="3108">
                <a:solidFill>
                  <a:srgbClr val="191919"/>
                </a:solidFill>
                <a:latin typeface="DIN Next Bold"/>
              </a:rPr>
              <a:t>DISCOVERING HOME</a:t>
            </a:r>
          </a:p>
        </p:txBody>
      </p:sp>
      <p:sp>
        <p:nvSpPr>
          <p:cNvPr id="33" name="TextBox 33"/>
          <p:cNvSpPr txBox="1"/>
          <p:nvPr/>
        </p:nvSpPr>
        <p:spPr>
          <a:xfrm>
            <a:off x="7808984" y="6469405"/>
            <a:ext cx="2760458" cy="898257"/>
          </a:xfrm>
          <a:prstGeom prst="rect">
            <a:avLst/>
          </a:prstGeom>
        </p:spPr>
        <p:txBody>
          <a:bodyPr lIns="0" tIns="0" rIns="0" bIns="0" rtlCol="0" anchor="t">
            <a:spAutoFit/>
          </a:bodyPr>
          <a:lstStyle/>
          <a:p>
            <a:pPr algn="ctr">
              <a:lnSpc>
                <a:spcPts val="3264"/>
              </a:lnSpc>
            </a:pPr>
            <a:r>
              <a:rPr lang="en-US" sz="3108">
                <a:solidFill>
                  <a:srgbClr val="191919"/>
                </a:solidFill>
                <a:latin typeface="DIN Next Bold"/>
              </a:rPr>
              <a:t>EXPLORING OUR FUTURE</a:t>
            </a:r>
          </a:p>
        </p:txBody>
      </p:sp>
      <p:sp>
        <p:nvSpPr>
          <p:cNvPr id="34" name="TextBox 34"/>
          <p:cNvSpPr txBox="1"/>
          <p:nvPr/>
        </p:nvSpPr>
        <p:spPr>
          <a:xfrm>
            <a:off x="11349115" y="6536998"/>
            <a:ext cx="2760458" cy="898257"/>
          </a:xfrm>
          <a:prstGeom prst="rect">
            <a:avLst/>
          </a:prstGeom>
        </p:spPr>
        <p:txBody>
          <a:bodyPr lIns="0" tIns="0" rIns="0" bIns="0" rtlCol="0" anchor="t">
            <a:spAutoFit/>
          </a:bodyPr>
          <a:lstStyle/>
          <a:p>
            <a:pPr algn="ctr">
              <a:lnSpc>
                <a:spcPts val="3264"/>
              </a:lnSpc>
            </a:pPr>
            <a:r>
              <a:rPr lang="en-US" sz="3108">
                <a:solidFill>
                  <a:srgbClr val="191919"/>
                </a:solidFill>
                <a:latin typeface="DIN Next Bold"/>
              </a:rPr>
              <a:t>FORGING PATHWAYS</a:t>
            </a:r>
          </a:p>
        </p:txBody>
      </p:sp>
      <p:sp>
        <p:nvSpPr>
          <p:cNvPr id="35" name="TextBox 35"/>
          <p:cNvSpPr txBox="1"/>
          <p:nvPr/>
        </p:nvSpPr>
        <p:spPr>
          <a:xfrm>
            <a:off x="14978613" y="6469405"/>
            <a:ext cx="2526238" cy="898257"/>
          </a:xfrm>
          <a:prstGeom prst="rect">
            <a:avLst/>
          </a:prstGeom>
        </p:spPr>
        <p:txBody>
          <a:bodyPr lIns="0" tIns="0" rIns="0" bIns="0" rtlCol="0" anchor="t">
            <a:spAutoFit/>
          </a:bodyPr>
          <a:lstStyle/>
          <a:p>
            <a:pPr algn="ctr">
              <a:lnSpc>
                <a:spcPts val="3264"/>
              </a:lnSpc>
            </a:pPr>
            <a:r>
              <a:rPr lang="en-US" sz="3108">
                <a:solidFill>
                  <a:srgbClr val="191919"/>
                </a:solidFill>
                <a:latin typeface="DIN Next Bold"/>
              </a:rPr>
              <a:t>ROAD MAPPING</a:t>
            </a:r>
          </a:p>
        </p:txBody>
      </p:sp>
      <p:sp>
        <p:nvSpPr>
          <p:cNvPr id="36" name="TextBox 36"/>
          <p:cNvSpPr txBox="1"/>
          <p:nvPr/>
        </p:nvSpPr>
        <p:spPr>
          <a:xfrm>
            <a:off x="622656" y="3320057"/>
            <a:ext cx="2760458" cy="523172"/>
          </a:xfrm>
          <a:prstGeom prst="rect">
            <a:avLst/>
          </a:prstGeom>
        </p:spPr>
        <p:txBody>
          <a:bodyPr lIns="0" tIns="0" rIns="0" bIns="0" rtlCol="0" anchor="t">
            <a:spAutoFit/>
          </a:bodyPr>
          <a:lstStyle/>
          <a:p>
            <a:pPr algn="ctr">
              <a:lnSpc>
                <a:spcPts val="3895"/>
              </a:lnSpc>
            </a:pPr>
            <a:r>
              <a:rPr lang="en-US" sz="2743" spc="27">
                <a:solidFill>
                  <a:srgbClr val="545454"/>
                </a:solidFill>
                <a:latin typeface="DIN Next Bold"/>
              </a:rPr>
              <a:t>FALL 2022</a:t>
            </a:r>
          </a:p>
        </p:txBody>
      </p:sp>
      <p:sp>
        <p:nvSpPr>
          <p:cNvPr id="37" name="TextBox 37"/>
          <p:cNvSpPr txBox="1"/>
          <p:nvPr/>
        </p:nvSpPr>
        <p:spPr>
          <a:xfrm>
            <a:off x="4026232" y="3289861"/>
            <a:ext cx="3085141" cy="523172"/>
          </a:xfrm>
          <a:prstGeom prst="rect">
            <a:avLst/>
          </a:prstGeom>
        </p:spPr>
        <p:txBody>
          <a:bodyPr lIns="0" tIns="0" rIns="0" bIns="0" rtlCol="0" anchor="t">
            <a:spAutoFit/>
          </a:bodyPr>
          <a:lstStyle/>
          <a:p>
            <a:pPr algn="ctr">
              <a:lnSpc>
                <a:spcPts val="3895"/>
              </a:lnSpc>
            </a:pPr>
            <a:r>
              <a:rPr lang="en-US" sz="2743" spc="27">
                <a:solidFill>
                  <a:srgbClr val="545454"/>
                </a:solidFill>
                <a:latin typeface="DIN Next Bold"/>
              </a:rPr>
              <a:t>WINTER 2022-23</a:t>
            </a:r>
          </a:p>
        </p:txBody>
      </p:sp>
      <p:sp>
        <p:nvSpPr>
          <p:cNvPr id="38" name="TextBox 38"/>
          <p:cNvSpPr txBox="1"/>
          <p:nvPr/>
        </p:nvSpPr>
        <p:spPr>
          <a:xfrm>
            <a:off x="7784162" y="3268282"/>
            <a:ext cx="2760458" cy="523172"/>
          </a:xfrm>
          <a:prstGeom prst="rect">
            <a:avLst/>
          </a:prstGeom>
        </p:spPr>
        <p:txBody>
          <a:bodyPr lIns="0" tIns="0" rIns="0" bIns="0" rtlCol="0" anchor="t">
            <a:spAutoFit/>
          </a:bodyPr>
          <a:lstStyle/>
          <a:p>
            <a:pPr algn="ctr">
              <a:lnSpc>
                <a:spcPts val="3895"/>
              </a:lnSpc>
            </a:pPr>
            <a:r>
              <a:rPr lang="en-US" sz="2743" spc="27">
                <a:solidFill>
                  <a:srgbClr val="545454"/>
                </a:solidFill>
                <a:latin typeface="DIN Next Bold"/>
              </a:rPr>
              <a:t>SPRING 2023</a:t>
            </a:r>
          </a:p>
        </p:txBody>
      </p:sp>
      <p:sp>
        <p:nvSpPr>
          <p:cNvPr id="39" name="TextBox 39"/>
          <p:cNvSpPr txBox="1"/>
          <p:nvPr/>
        </p:nvSpPr>
        <p:spPr>
          <a:xfrm>
            <a:off x="11159723" y="3246704"/>
            <a:ext cx="3139243" cy="523172"/>
          </a:xfrm>
          <a:prstGeom prst="rect">
            <a:avLst/>
          </a:prstGeom>
        </p:spPr>
        <p:txBody>
          <a:bodyPr lIns="0" tIns="0" rIns="0" bIns="0" rtlCol="0" anchor="t">
            <a:spAutoFit/>
          </a:bodyPr>
          <a:lstStyle/>
          <a:p>
            <a:pPr algn="ctr">
              <a:lnSpc>
                <a:spcPts val="3895"/>
              </a:lnSpc>
            </a:pPr>
            <a:r>
              <a:rPr lang="en-US" sz="2743" spc="27">
                <a:solidFill>
                  <a:srgbClr val="545454"/>
                </a:solidFill>
                <a:latin typeface="DIN Next Bold"/>
              </a:rPr>
              <a:t>FALL 2023</a:t>
            </a:r>
          </a:p>
        </p:txBody>
      </p:sp>
      <p:sp>
        <p:nvSpPr>
          <p:cNvPr id="40" name="TextBox 40"/>
          <p:cNvSpPr txBox="1"/>
          <p:nvPr/>
        </p:nvSpPr>
        <p:spPr>
          <a:xfrm>
            <a:off x="14539970" y="3261060"/>
            <a:ext cx="3403524" cy="523172"/>
          </a:xfrm>
          <a:prstGeom prst="rect">
            <a:avLst/>
          </a:prstGeom>
        </p:spPr>
        <p:txBody>
          <a:bodyPr lIns="0" tIns="0" rIns="0" bIns="0" rtlCol="0" anchor="t">
            <a:spAutoFit/>
          </a:bodyPr>
          <a:lstStyle/>
          <a:p>
            <a:pPr algn="ctr">
              <a:lnSpc>
                <a:spcPts val="3895"/>
              </a:lnSpc>
            </a:pPr>
            <a:r>
              <a:rPr lang="en-US" sz="2743" spc="27">
                <a:solidFill>
                  <a:srgbClr val="545454"/>
                </a:solidFill>
                <a:latin typeface="DIN Next Bold"/>
              </a:rPr>
              <a:t>WINTER 2023-24</a:t>
            </a:r>
          </a:p>
        </p:txBody>
      </p:sp>
      <p:sp>
        <p:nvSpPr>
          <p:cNvPr id="43" name="Freeform 2">
            <a:extLst>
              <a:ext uri="{FF2B5EF4-FFF2-40B4-BE49-F238E27FC236}">
                <a16:creationId xmlns:a16="http://schemas.microsoft.com/office/drawing/2014/main" id="{70FE5D10-FC4F-4F60-8A29-3FA491DC36D5}"/>
              </a:ext>
            </a:extLst>
          </p:cNvPr>
          <p:cNvSpPr/>
          <p:nvPr/>
        </p:nvSpPr>
        <p:spPr>
          <a:xfrm>
            <a:off x="325141" y="9363308"/>
            <a:ext cx="1849261" cy="655334"/>
          </a:xfrm>
          <a:custGeom>
            <a:avLst/>
            <a:gdLst/>
            <a:ahLst/>
            <a:cxnLst/>
            <a:rect l="l" t="t" r="r" b="b"/>
            <a:pathLst>
              <a:path w="2483092" h="879948">
                <a:moveTo>
                  <a:pt x="0" y="0"/>
                </a:moveTo>
                <a:lnTo>
                  <a:pt x="2483093" y="0"/>
                </a:lnTo>
                <a:lnTo>
                  <a:pt x="2483093" y="879949"/>
                </a:lnTo>
                <a:lnTo>
                  <a:pt x="0" y="879949"/>
                </a:lnTo>
                <a:lnTo>
                  <a:pt x="0" y="0"/>
                </a:lnTo>
                <a:close/>
              </a:path>
            </a:pathLst>
          </a:custGeom>
          <a:blipFill>
            <a:blip r:embed="rId23"/>
            <a:stretch>
              <a:fillRect/>
            </a:stretch>
          </a:blipFill>
        </p:spPr>
      </p:sp>
      <p:sp>
        <p:nvSpPr>
          <p:cNvPr id="44" name="Freeform 3">
            <a:extLst>
              <a:ext uri="{FF2B5EF4-FFF2-40B4-BE49-F238E27FC236}">
                <a16:creationId xmlns:a16="http://schemas.microsoft.com/office/drawing/2014/main" id="{29500ADA-776C-4274-898C-F8F49C58A4FB}"/>
              </a:ext>
            </a:extLst>
          </p:cNvPr>
          <p:cNvSpPr/>
          <p:nvPr/>
        </p:nvSpPr>
        <p:spPr>
          <a:xfrm>
            <a:off x="2438400" y="9363308"/>
            <a:ext cx="1417121" cy="621953"/>
          </a:xfrm>
          <a:custGeom>
            <a:avLst/>
            <a:gdLst/>
            <a:ahLst/>
            <a:cxnLst/>
            <a:rect l="l" t="t" r="r" b="b"/>
            <a:pathLst>
              <a:path w="1902837" h="835127">
                <a:moveTo>
                  <a:pt x="0" y="0"/>
                </a:moveTo>
                <a:lnTo>
                  <a:pt x="1902837" y="0"/>
                </a:lnTo>
                <a:lnTo>
                  <a:pt x="1902837" y="835127"/>
                </a:lnTo>
                <a:lnTo>
                  <a:pt x="0" y="835127"/>
                </a:lnTo>
                <a:lnTo>
                  <a:pt x="0" y="0"/>
                </a:lnTo>
                <a:close/>
              </a:path>
            </a:pathLst>
          </a:custGeom>
          <a:blipFill>
            <a:blip r:embed="rId24"/>
            <a:stretch>
              <a:fillRect b="-17342"/>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EF2809F356E241991AC8A6B873D570" ma:contentTypeVersion="19" ma:contentTypeDescription="Create a new document." ma:contentTypeScope="" ma:versionID="658348eef056cfb2b73483d4a55b017b">
  <xsd:schema xmlns:xsd="http://www.w3.org/2001/XMLSchema" xmlns:xs="http://www.w3.org/2001/XMLSchema" xmlns:p="http://schemas.microsoft.com/office/2006/metadata/properties" xmlns:ns2="c9f8e6ca-4138-4218-8892-154379d78573" xmlns:ns3="332306c2-3d99-4269-bc6a-76661bcf04fd" targetNamespace="http://schemas.microsoft.com/office/2006/metadata/properties" ma:root="true" ma:fieldsID="64b190bc151691d3d6f3a97a1134fb63" ns2:_="" ns3:_="">
    <xsd:import namespace="c9f8e6ca-4138-4218-8892-154379d78573"/>
    <xsd:import namespace="332306c2-3d99-4269-bc6a-76661bcf04f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ServiceOCR" minOccurs="0"/>
                <xsd:element ref="ns3:MediaLengthInSeconds" minOccurs="0"/>
                <xsd:element ref="ns3:lcf76f155ced4ddcb4097134ff3c332f" minOccurs="0"/>
                <xsd:element ref="ns2:TaxCatchAll" minOccurs="0"/>
                <xsd:element ref="ns3:imag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f8e6ca-4138-4218-8892-154379d7857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b28291-53b5-41d4-8d7f-5f01b011f0aa}" ma:internalName="TaxCatchAll" ma:showField="CatchAllData" ma:web="c9f8e6ca-4138-4218-8892-154379d7857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2306c2-3d99-4269-bc6a-76661bcf04f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9aa0ad0-c4c5-4ed8-abb5-19e3095d9e3b"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E6C14B-353B-4350-9AFC-2B43546E61E5}">
  <ds:schemaRefs>
    <ds:schemaRef ds:uri="http://schemas.microsoft.com/sharepoint/v3/contenttype/forms"/>
  </ds:schemaRefs>
</ds:datastoreItem>
</file>

<file path=customXml/itemProps2.xml><?xml version="1.0" encoding="utf-8"?>
<ds:datastoreItem xmlns:ds="http://schemas.openxmlformats.org/officeDocument/2006/customXml" ds:itemID="{1465A4C8-6DC7-4908-B5BE-1F338CC6E7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f8e6ca-4138-4218-8892-154379d78573"/>
    <ds:schemaRef ds:uri="332306c2-3d99-4269-bc6a-76661bcf04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TotalTime>
  <Words>5374</Words>
  <Application>Microsoft Office PowerPoint</Application>
  <PresentationFormat>Custom</PresentationFormat>
  <Paragraphs>566</Paragraphs>
  <Slides>27</Slides>
  <Notes>26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Way Webinar Presentation</dc:title>
  <dc:creator>Rebekah Parker</dc:creator>
  <cp:lastModifiedBy>Rebekah Parker</cp:lastModifiedBy>
  <cp:revision>12</cp:revision>
  <dcterms:created xsi:type="dcterms:W3CDTF">2006-08-16T00:00:00Z</dcterms:created>
  <dcterms:modified xsi:type="dcterms:W3CDTF">2024-03-28T23:24:15Z</dcterms:modified>
  <dc:identifier>DAF9ogX4eQs</dc:identifier>
</cp:coreProperties>
</file>